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4"/>
  </p:sldMasterIdLst>
  <p:notesMasterIdLst>
    <p:notesMasterId r:id="rId17"/>
  </p:notesMasterIdLst>
  <p:sldIdLst>
    <p:sldId id="2147481238" r:id="rId5"/>
    <p:sldId id="2147481268" r:id="rId6"/>
    <p:sldId id="2147481299" r:id="rId7"/>
    <p:sldId id="2147481298" r:id="rId8"/>
    <p:sldId id="2147481269" r:id="rId9"/>
    <p:sldId id="2147480301" r:id="rId10"/>
    <p:sldId id="2147481253" r:id="rId11"/>
    <p:sldId id="2147481255" r:id="rId12"/>
    <p:sldId id="2147481259" r:id="rId13"/>
    <p:sldId id="2147481262" r:id="rId14"/>
    <p:sldId id="2147481265" r:id="rId15"/>
    <p:sldId id="2181"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36EB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17DDAAC-0014-4888-9F96-85642E03F16F}" v="22" dt="2023-12-18T19:01:57.65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817" autoAdjust="0"/>
    <p:restoredTop sz="94660"/>
  </p:normalViewPr>
  <p:slideViewPr>
    <p:cSldViewPr snapToGrid="0">
      <p:cViewPr varScale="1">
        <p:scale>
          <a:sx n="104" d="100"/>
          <a:sy n="104" d="100"/>
        </p:scale>
        <p:origin x="48" y="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F201266-7438-400B-A74A-EADADD3FDCD8}" type="datetimeFigureOut">
              <a:rPr lang="en-US" smtClean="0"/>
              <a:t>1/2/2024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A6B0700-9C65-4D57-A389-03FAA3C3F7B4}" type="slidenum">
              <a:rPr lang="en-US" smtClean="0"/>
              <a:t>‹#›</a:t>
            </a:fld>
            <a:endParaRPr lang="en-US"/>
          </a:p>
        </p:txBody>
      </p:sp>
    </p:spTree>
    <p:extLst>
      <p:ext uri="{BB962C8B-B14F-4D97-AF65-F5344CB8AC3E}">
        <p14:creationId xmlns:p14="http://schemas.microsoft.com/office/powerpoint/2010/main" val="11299520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9F000DE-8E5A-4C48-B44D-55996C7A99F0}"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580682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619736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C51593-9580-4FDD-9A43-3AD3280ED2D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982445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fontAlgn="base">
              <a:lnSpc>
                <a:spcPct val="107000"/>
              </a:lnSpc>
              <a:spcBef>
                <a:spcPts val="0"/>
              </a:spcBef>
              <a:spcAft>
                <a:spcPts val="0"/>
              </a:spcAft>
              <a:buFont typeface="Symbol" panose="05050102010706020507" pitchFamily="18" charset="2"/>
              <a:buChar char=""/>
            </a:pPr>
            <a:endParaRPr lang="en-US" sz="1800" dirty="0">
              <a:cs typeface="Calibr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3501081-E19D-419D-B0AB-F3E63179501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708240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R="0" lvl="0">
              <a:spcBef>
                <a:spcPts val="0"/>
              </a:spcBef>
              <a:spcAft>
                <a:spcPts val="0"/>
              </a:spcAft>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3501081-E19D-419D-B0AB-F3E63179501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653733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3501081-E19D-419D-B0AB-F3E63179501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708240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3501081-E19D-419D-B0AB-F3E63179501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583583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3501081-E19D-419D-B0AB-F3E63179501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626601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fontAlgn="base">
              <a:lnSpc>
                <a:spcPct val="107000"/>
              </a:lnSpc>
              <a:spcBef>
                <a:spcPts val="0"/>
              </a:spcBef>
              <a:spcAft>
                <a:spcPts val="0"/>
              </a:spcAft>
              <a:buFont typeface="Symbol" panose="05050102010706020507" pitchFamily="18" charset="2"/>
              <a:buChar char=""/>
            </a:pPr>
            <a:endParaRPr lang="en-US" sz="1800">
              <a:cs typeface="Calibr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3501081-E19D-419D-B0AB-F3E63179501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41487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fontAlgn="base">
              <a:lnSpc>
                <a:spcPct val="107000"/>
              </a:lnSpc>
              <a:spcBef>
                <a:spcPts val="0"/>
              </a:spcBef>
              <a:spcAft>
                <a:spcPts val="0"/>
              </a:spcAft>
              <a:buFont typeface="Symbol" panose="05050102010706020507" pitchFamily="18" charset="2"/>
              <a:buChar char=""/>
            </a:pPr>
            <a:endParaRPr lang="en-US" sz="1800">
              <a:cs typeface="Calibr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3501081-E19D-419D-B0AB-F3E63179501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4148756"/>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00F4738-B696-5C9B-3781-E7336706BFB0}"/>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BEBA8EAE-BF5A-486C-A8C5-ECC9F3942E4B}">
                <a14:imgProps xmlns:a14="http://schemas.microsoft.com/office/drawing/2010/main">
                  <a14:imgLayer r:embed="rId3">
                    <a14:imgEffect>
                      <a14:sharpenSoften amount="100000"/>
                    </a14:imgEffect>
                  </a14:imgLayer>
                </a14:imgProps>
              </a:ext>
              <a:ext uri="{28A0092B-C50C-407E-A947-70E740481C1C}">
                <a14:useLocalDpi xmlns:a14="http://schemas.microsoft.com/office/drawing/2010/main"/>
              </a:ext>
            </a:extLst>
          </a:blip>
          <a:srcRect l="3678" r="19088" b="1398"/>
          <a:stretch/>
        </p:blipFill>
        <p:spPr>
          <a:xfrm>
            <a:off x="0" y="0"/>
            <a:ext cx="12191999" cy="6858000"/>
          </a:xfrm>
          <a:prstGeom prst="rect">
            <a:avLst/>
          </a:prstGeom>
        </p:spPr>
      </p:pic>
      <p:sp>
        <p:nvSpPr>
          <p:cNvPr id="7" name="Rectangle 6">
            <a:extLst>
              <a:ext uri="{FF2B5EF4-FFF2-40B4-BE49-F238E27FC236}">
                <a16:creationId xmlns:a16="http://schemas.microsoft.com/office/drawing/2014/main" id="{1E2835E3-C4F0-2DCA-CE57-A8CE619AC3E2}"/>
              </a:ext>
              <a:ext uri="{C183D7F6-B498-43B3-948B-1728B52AA6E4}">
                <adec:decorative xmlns:adec="http://schemas.microsoft.com/office/drawing/2017/decorative" val="1"/>
              </a:ext>
            </a:extLst>
          </p:cNvPr>
          <p:cNvSpPr/>
          <p:nvPr userDrawn="1"/>
        </p:nvSpPr>
        <p:spPr bwMode="auto">
          <a:xfrm>
            <a:off x="-1" y="0"/>
            <a:ext cx="7476566" cy="6858000"/>
          </a:xfrm>
          <a:prstGeom prst="rect">
            <a:avLst/>
          </a:prstGeom>
          <a:gradFill flip="none" rotWithShape="1">
            <a:gsLst>
              <a:gs pos="19000">
                <a:schemeClr val="tx1"/>
              </a:gs>
              <a:gs pos="100000">
                <a:schemeClr val="tx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a:xfrm>
            <a:off x="584200" y="2425781"/>
            <a:ext cx="5090459" cy="1107996"/>
          </a:xfrm>
        </p:spPr>
        <p:txBody>
          <a:bodyPr wrap="square" lIns="0" tIns="0" rIns="0" bIns="0" anchor="b" anchorCtr="0">
            <a:spAutoFit/>
          </a:bodyPr>
          <a:lstStyle>
            <a:lvl1pPr>
              <a:defRPr lang="en-US" sz="3600" b="0" kern="1200" cap="none" spc="-50" baseline="0" dirty="0">
                <a:ln w="3175">
                  <a:noFill/>
                </a:ln>
                <a:gradFill flip="none" rotWithShape="1">
                  <a:gsLst>
                    <a:gs pos="50000">
                      <a:srgbClr val="8661C5"/>
                    </a:gs>
                    <a:gs pos="0">
                      <a:srgbClr val="3E76D4"/>
                    </a:gs>
                    <a:gs pos="100000">
                      <a:srgbClr val="C73ECC"/>
                    </a:gs>
                  </a:gsLst>
                  <a:lin ang="2700000" scaled="1"/>
                  <a:tileRect/>
                </a:gradFill>
                <a:effectLst/>
                <a:latin typeface="+mj-lt"/>
                <a:ea typeface="+mn-ea"/>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bg1">
                    <a:lumMod val="75000"/>
                    <a:lumOff val="25000"/>
                  </a:schemeClr>
                </a:solidFill>
                <a:latin typeface="+mn-lt"/>
                <a:cs typeface="Segoe UI" panose="020B0502040204020203" pitchFamily="34" charset="0"/>
              </a:defRPr>
            </a:lvl1pPr>
          </a:lstStyle>
          <a:p>
            <a:pPr lvl="0"/>
            <a:r>
              <a:rPr lang="en-US"/>
              <a:t>Speaker name or subtitle text</a:t>
            </a:r>
          </a:p>
        </p:txBody>
      </p:sp>
      <p:pic>
        <p:nvPicPr>
          <p:cNvPr id="2" name="MS logo gray - EMF" descr="Microsoft logo, gray text version">
            <a:extLst>
              <a:ext uri="{FF2B5EF4-FFF2-40B4-BE49-F238E27FC236}">
                <a16:creationId xmlns:a16="http://schemas.microsoft.com/office/drawing/2014/main" id="{4439E22E-73DB-26AF-C8BB-7E5DC2D9D979}"/>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7060974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grpSp>
        <p:nvGrpSpPr>
          <p:cNvPr id="3" name="Group 2">
            <a:extLst>
              <a:ext uri="{FF2B5EF4-FFF2-40B4-BE49-F238E27FC236}">
                <a16:creationId xmlns:a16="http://schemas.microsoft.com/office/drawing/2014/main" id="{029A3F10-F878-A671-32E0-3C0822EE42F5}"/>
              </a:ext>
              <a:ext uri="{C183D7F6-B498-43B3-948B-1728B52AA6E4}">
                <adec:decorative xmlns:adec="http://schemas.microsoft.com/office/drawing/2017/decorative" val="1"/>
              </a:ext>
            </a:extLst>
          </p:cNvPr>
          <p:cNvGrpSpPr/>
          <p:nvPr userDrawn="1"/>
        </p:nvGrpSpPr>
        <p:grpSpPr>
          <a:xfrm>
            <a:off x="0" y="2227153"/>
            <a:ext cx="12192003" cy="4635933"/>
            <a:chOff x="0" y="2222067"/>
            <a:chExt cx="12192003" cy="4635933"/>
          </a:xfrm>
        </p:grpSpPr>
        <p:pic>
          <p:nvPicPr>
            <p:cNvPr id="4" name="Picture 3">
              <a:extLst>
                <a:ext uri="{FF2B5EF4-FFF2-40B4-BE49-F238E27FC236}">
                  <a16:creationId xmlns:a16="http://schemas.microsoft.com/office/drawing/2014/main" id="{C84B2B0D-5333-E732-68D4-4D9F64D679C8}"/>
                </a:ext>
              </a:extLst>
            </p:cNvPr>
            <p:cNvPicPr>
              <a:picLocks noChangeAspect="1"/>
            </p:cNvPicPr>
            <p:nvPr/>
          </p:nvPicPr>
          <p:blipFill rotWithShape="1">
            <a:blip r:embed="rId2" cstate="screen">
              <a:alphaModFix amt="50000"/>
              <a:extLst>
                <a:ext uri="{BEBA8EAE-BF5A-486C-A8C5-ECC9F3942E4B}">
                  <a14:imgProps xmlns:a14="http://schemas.microsoft.com/office/drawing/2010/main">
                    <a14:imgLayer r:embed="rId3">
                      <a14:imgEffect>
                        <a14:sharpenSoften amount="-100000"/>
                      </a14:imgEffect>
                    </a14:imgLayer>
                  </a14:imgProps>
                </a:ext>
                <a:ext uri="{28A0092B-C50C-407E-A947-70E740481C1C}">
                  <a14:useLocalDpi xmlns:a14="http://schemas.microsoft.com/office/drawing/2010/main"/>
                </a:ext>
              </a:extLst>
            </a:blip>
            <a:srcRect l="7614" t="53176" r="35751"/>
            <a:stretch/>
          </p:blipFill>
          <p:spPr>
            <a:xfrm>
              <a:off x="0" y="2345011"/>
              <a:ext cx="12192000" cy="4512989"/>
            </a:xfrm>
            <a:prstGeom prst="rect">
              <a:avLst/>
            </a:prstGeom>
          </p:spPr>
        </p:pic>
        <p:sp>
          <p:nvSpPr>
            <p:cNvPr id="5" name="Rectangle 4">
              <a:extLst>
                <a:ext uri="{FF2B5EF4-FFF2-40B4-BE49-F238E27FC236}">
                  <a16:creationId xmlns:a16="http://schemas.microsoft.com/office/drawing/2014/main" id="{12F42D34-68F1-3A80-5D15-5F7CCBBBB2D0}"/>
                </a:ext>
              </a:extLst>
            </p:cNvPr>
            <p:cNvSpPr/>
            <p:nvPr/>
          </p:nvSpPr>
          <p:spPr bwMode="auto">
            <a:xfrm rot="5400000">
              <a:off x="5167730" y="-2945661"/>
              <a:ext cx="1856546" cy="12192001"/>
            </a:xfrm>
            <a:prstGeom prst="rect">
              <a:avLst/>
            </a:prstGeom>
            <a:gradFill flip="none" rotWithShape="1">
              <a:gsLst>
                <a:gs pos="19000">
                  <a:schemeClr val="bg1"/>
                </a:gs>
                <a:gs pos="100000">
                  <a:schemeClr val="bg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229467076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lank 12 Column">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84AF883-6E59-FF46-831D-542A3FE0C23A}"/>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4128656"/>
            <a:ext cx="12192000" cy="2729344"/>
          </a:xfrm>
          <a:prstGeom prst="rect">
            <a:avLst/>
          </a:prstGeom>
        </p:spPr>
      </p:pic>
      <p:sp>
        <p:nvSpPr>
          <p:cNvPr id="4" name="Title 1">
            <a:extLst>
              <a:ext uri="{FF2B5EF4-FFF2-40B4-BE49-F238E27FC236}">
                <a16:creationId xmlns:a16="http://schemas.microsoft.com/office/drawing/2014/main" id="{7960DBB6-C2EB-43A8-0A41-501CDD28AC3E}"/>
              </a:ext>
            </a:extLst>
          </p:cNvPr>
          <p:cNvSpPr>
            <a:spLocks noGrp="1"/>
          </p:cNvSpPr>
          <p:nvPr>
            <p:ph type="title"/>
          </p:nvPr>
        </p:nvSpPr>
        <p:spPr>
          <a:xfrm>
            <a:off x="588263" y="457200"/>
            <a:ext cx="11018520" cy="553998"/>
          </a:xfrm>
        </p:spPr>
        <p:txBody>
          <a:bodyPr/>
          <a:lstStyle/>
          <a:p>
            <a:r>
              <a:rPr lang="en-US"/>
              <a:t>Click to edit Master title style</a:t>
            </a:r>
          </a:p>
        </p:txBody>
      </p:sp>
    </p:spTree>
    <p:extLst>
      <p:ext uri="{BB962C8B-B14F-4D97-AF65-F5344CB8AC3E}">
        <p14:creationId xmlns:p14="http://schemas.microsoft.com/office/powerpoint/2010/main" val="146125338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Screenshot_Insigh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8ED1DE-B78E-BD94-5470-4AE056327097}"/>
              </a:ext>
            </a:extLst>
          </p:cNvPr>
          <p:cNvSpPr>
            <a:spLocks noGrp="1"/>
          </p:cNvSpPr>
          <p:nvPr>
            <p:ph type="title"/>
          </p:nvPr>
        </p:nvSpPr>
        <p:spPr>
          <a:xfrm>
            <a:off x="588263" y="457200"/>
            <a:ext cx="11018520" cy="553998"/>
          </a:xfrm>
        </p:spPr>
        <p:txBody>
          <a:bodyPr/>
          <a:lstStyle/>
          <a:p>
            <a:r>
              <a:rPr lang="en-US"/>
              <a:t>Click to edit Master title style</a:t>
            </a:r>
          </a:p>
        </p:txBody>
      </p:sp>
      <p:pic>
        <p:nvPicPr>
          <p:cNvPr id="3" name="Picture 2">
            <a:extLst>
              <a:ext uri="{FF2B5EF4-FFF2-40B4-BE49-F238E27FC236}">
                <a16:creationId xmlns:a16="http://schemas.microsoft.com/office/drawing/2014/main" id="{67DCD456-C800-E4E3-F0ED-EB4D160B9C4E}"/>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BEBA8EAE-BF5A-486C-A8C5-ECC9F3942E4B}">
                <a14:imgProps xmlns:a14="http://schemas.microsoft.com/office/drawing/2010/main">
                  <a14:imgLayer r:embed="rId3">
                    <a14:imgEffect>
                      <a14:sharpenSoften amount="-100000"/>
                    </a14:imgEffect>
                  </a14:imgLayer>
                </a14:imgProps>
              </a:ext>
              <a:ext uri="{28A0092B-C50C-407E-A947-70E740481C1C}">
                <a14:useLocalDpi xmlns:a14="http://schemas.microsoft.com/office/drawing/2010/main"/>
              </a:ext>
            </a:extLst>
          </a:blip>
          <a:srcRect l="16919" t="4793" r="55136" b="5416"/>
          <a:stretch/>
        </p:blipFill>
        <p:spPr>
          <a:xfrm>
            <a:off x="7347856" y="0"/>
            <a:ext cx="4844143" cy="6858000"/>
          </a:xfrm>
          <a:prstGeom prst="rect">
            <a:avLst/>
          </a:prstGeom>
        </p:spPr>
      </p:pic>
      <p:sp>
        <p:nvSpPr>
          <p:cNvPr id="7" name="Rectangle 6">
            <a:extLst>
              <a:ext uri="{FF2B5EF4-FFF2-40B4-BE49-F238E27FC236}">
                <a16:creationId xmlns:a16="http://schemas.microsoft.com/office/drawing/2014/main" id="{8FC903FC-C0B8-0424-78AF-D6CE141EF5A0}"/>
              </a:ext>
              <a:ext uri="{C183D7F6-B498-43B3-948B-1728B52AA6E4}">
                <adec:decorative xmlns:adec="http://schemas.microsoft.com/office/drawing/2017/decorative" val="1"/>
              </a:ext>
            </a:extLst>
          </p:cNvPr>
          <p:cNvSpPr/>
          <p:nvPr userDrawn="1"/>
        </p:nvSpPr>
        <p:spPr bwMode="auto">
          <a:xfrm>
            <a:off x="6892376" y="0"/>
            <a:ext cx="3173184" cy="6858000"/>
          </a:xfrm>
          <a:prstGeom prst="rect">
            <a:avLst/>
          </a:prstGeom>
          <a:gradFill flip="none" rotWithShape="1">
            <a:gsLst>
              <a:gs pos="19000">
                <a:schemeClr val="bg1"/>
              </a:gs>
              <a:gs pos="100000">
                <a:schemeClr val="bg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531497982"/>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emf"/><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492443"/>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6" cstate="screen">
            <a:extLst>
              <a:ext uri="{28A0092B-C50C-407E-A947-70E740481C1C}">
                <a14:useLocalDpi xmlns:a14="http://schemas.microsoft.com/office/drawing/2010/main"/>
              </a:ext>
            </a:extLst>
          </a:blip>
          <a:srcRect l="762"/>
          <a:stretch/>
        </p:blipFill>
        <p:spPr>
          <a:xfrm rot="5400000">
            <a:off x="9509760" y="2843774"/>
            <a:ext cx="6858000" cy="1170455"/>
          </a:xfrm>
          <a:prstGeom prst="rect">
            <a:avLst/>
          </a:prstGeom>
        </p:spPr>
      </p:pic>
      <p:sp>
        <p:nvSpPr>
          <p:cNvPr id="34" name="Slide Number Placeholder 33">
            <a:extLst>
              <a:ext uri="{FF2B5EF4-FFF2-40B4-BE49-F238E27FC236}">
                <a16:creationId xmlns:a16="http://schemas.microsoft.com/office/drawing/2014/main" id="{6D63B297-927B-6144-B15E-C2A058EE537D}"/>
              </a:ext>
            </a:extLst>
          </p:cNvPr>
          <p:cNvSpPr>
            <a:spLocks noGrp="1"/>
          </p:cNvSpPr>
          <p:nvPr>
            <p:ph type="sldNum" sz="quarter" idx="4"/>
          </p:nvPr>
        </p:nvSpPr>
        <p:spPr>
          <a:xfrm>
            <a:off x="9296400" y="6427471"/>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F649A1B1-5A8E-4E46-95DF-CCAC78182983}" type="slidenum">
              <a:rPr lang="en-US" smtClean="0"/>
              <a:pPr/>
              <a:t>‹#›</a:t>
            </a:fld>
            <a:endParaRPr lang="en-US"/>
          </a:p>
        </p:txBody>
      </p:sp>
    </p:spTree>
    <p:extLst>
      <p:ext uri="{BB962C8B-B14F-4D97-AF65-F5344CB8AC3E}">
        <p14:creationId xmlns:p14="http://schemas.microsoft.com/office/powerpoint/2010/main" val="362419520"/>
      </p:ext>
    </p:extLst>
  </p:cSld>
  <p:clrMap bg1="lt1" tx1="dk1" bg2="lt2" tx2="dk2" accent1="accent1" accent2="accent2" accent3="accent3" accent4="accent4" accent5="accent5" accent6="accent6" hlink="hlink" folHlink="folHlink"/>
  <p:sldLayoutIdLst>
    <p:sldLayoutId id="2147483662" r:id="rId1"/>
    <p:sldLayoutId id="2147483665" r:id="rId2"/>
    <p:sldLayoutId id="2147483670" r:id="rId3"/>
    <p:sldLayoutId id="2147483677" r:id="rId4"/>
  </p:sldLayoutIdLst>
  <p:transition>
    <p:fade/>
  </p:transition>
  <p:hf hdr="0" ftr="0" dt="0"/>
  <p:txStyles>
    <p:titleStyle>
      <a:lvl1pPr algn="l" defTabSz="932742" rtl="0" eaLnBrk="1" latinLnBrk="0" hangingPunct="1">
        <a:lnSpc>
          <a:spcPct val="100000"/>
        </a:lnSpc>
        <a:spcBef>
          <a:spcPct val="0"/>
        </a:spcBef>
        <a:buNone/>
        <a:defRPr lang="en-US" sz="32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92">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10.png"/><Relationship Id="rId3" Type="http://schemas.openxmlformats.org/officeDocument/2006/relationships/image" Target="../media/image6.png"/><Relationship Id="rId7" Type="http://schemas.openxmlformats.org/officeDocument/2006/relationships/image" Target="../media/image7.png"/><Relationship Id="rId12" Type="http://schemas.openxmlformats.org/officeDocument/2006/relationships/hyperlink" Target="https://www.microsoft.com/en-us/bing/chat/enterprise/?form=MA13FV"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hyperlink" Target="https://support.microsoft.com/en-us/copilot-excel" TargetMode="External"/><Relationship Id="rId11" Type="http://schemas.openxmlformats.org/officeDocument/2006/relationships/image" Target="../media/image22.png"/><Relationship Id="rId5" Type="http://schemas.openxmlformats.org/officeDocument/2006/relationships/image" Target="../media/image15.png"/><Relationship Id="rId10" Type="http://schemas.openxmlformats.org/officeDocument/2006/relationships/hyperlink" Target="https://support.microsoft.com/en-us/copilot-powerpoint" TargetMode="External"/><Relationship Id="rId4" Type="http://schemas.openxmlformats.org/officeDocument/2006/relationships/hyperlink" Target="https://support.microsoft.com/en-us/topic/overview-of-microsoft-365-chat-preview-5b00a52d-7296-48ee-b938-b95b7209f737" TargetMode="External"/><Relationship Id="rId9" Type="http://schemas.openxmlformats.org/officeDocument/2006/relationships/image" Target="../media/image17.svg"/></Relationships>
</file>

<file path=ppt/slides/_rels/slide11.xml.rels><?xml version="1.0" encoding="UTF-8" standalone="yes"?>
<Relationships xmlns="http://schemas.openxmlformats.org/package/2006/relationships"><Relationship Id="rId8" Type="http://schemas.openxmlformats.org/officeDocument/2006/relationships/hyperlink" Target="https://support.microsoft.com/en-us/copilot-whiteboard" TargetMode="External"/><Relationship Id="rId13" Type="http://schemas.openxmlformats.org/officeDocument/2006/relationships/image" Target="../media/image22.png"/><Relationship Id="rId3" Type="http://schemas.openxmlformats.org/officeDocument/2006/relationships/image" Target="../media/image6.png"/><Relationship Id="rId7" Type="http://schemas.openxmlformats.org/officeDocument/2006/relationships/image" Target="../media/image17.svg"/><Relationship Id="rId12" Type="http://schemas.openxmlformats.org/officeDocument/2006/relationships/hyperlink" Target="https://support.microsoft.com/en-us/copilot-powerpoint"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6.png"/><Relationship Id="rId11" Type="http://schemas.openxmlformats.org/officeDocument/2006/relationships/image" Target="../media/image21.svg"/><Relationship Id="rId5" Type="http://schemas.openxmlformats.org/officeDocument/2006/relationships/image" Target="../media/image15.png"/><Relationship Id="rId15" Type="http://schemas.openxmlformats.org/officeDocument/2006/relationships/image" Target="../media/image19.svg"/><Relationship Id="rId10" Type="http://schemas.openxmlformats.org/officeDocument/2006/relationships/image" Target="../media/image20.png"/><Relationship Id="rId4" Type="http://schemas.openxmlformats.org/officeDocument/2006/relationships/hyperlink" Target="https://support.microsoft.com/en-us/topic/overview-of-microsoft-365-chat-preview-5b00a52d-7296-48ee-b938-b95b7209f737" TargetMode="External"/><Relationship Id="rId9" Type="http://schemas.openxmlformats.org/officeDocument/2006/relationships/image" Target="../media/image23.png"/><Relationship Id="rId1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hyperlink" Target="https://copilot.cloud.microsoft/en-US/prompts" TargetMode="External"/><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hyperlink" Target="https://support.microsoft.com/en-us/copilot" TargetMode="External"/><Relationship Id="rId5" Type="http://schemas.openxmlformats.org/officeDocument/2006/relationships/hyperlink" Target="https://adoption.microsoft.com/en-us/copilot/" TargetMode="External"/><Relationship Id="rId4" Type="http://schemas.openxmlformats.org/officeDocument/2006/relationships/hyperlink" Target="https://learn.microsoft.com/en-us/microsoft-365-copilot/" TargetMode="External"/></Relationships>
</file>

<file path=ppt/slides/_rels/slide2.xml.rels><?xml version="1.0" encoding="UTF-8" standalone="yes"?>
<Relationships xmlns="http://schemas.openxmlformats.org/package/2006/relationships"><Relationship Id="rId8" Type="http://schemas.openxmlformats.org/officeDocument/2006/relationships/hyperlink" Target="https://support.microsoft.com/en-us/copilot-onenote" TargetMode="External"/><Relationship Id="rId13" Type="http://schemas.openxmlformats.org/officeDocument/2006/relationships/image" Target="../media/image11.png"/><Relationship Id="rId3" Type="http://schemas.openxmlformats.org/officeDocument/2006/relationships/hyperlink" Target="https://www.microsoft.com/en-us/worklab/work-trend-index/will-ai-fix-work" TargetMode="External"/><Relationship Id="rId7" Type="http://schemas.openxmlformats.org/officeDocument/2006/relationships/image" Target="../media/image8.png"/><Relationship Id="rId12" Type="http://schemas.openxmlformats.org/officeDocument/2006/relationships/hyperlink" Target="https://support.microsoft.com/en-us/copilot-loop" TargetMode="External"/><Relationship Id="rId2" Type="http://schemas.openxmlformats.org/officeDocument/2006/relationships/notesSlide" Target="../notesSlides/notesSlide1.xml"/><Relationship Id="rId1" Type="http://schemas.openxmlformats.org/officeDocument/2006/relationships/slideLayout" Target="../slideLayouts/slideLayout4.xml"/><Relationship Id="rId6" Type="http://schemas.openxmlformats.org/officeDocument/2006/relationships/hyperlink" Target="https://support.microsoft.com/en-us/copilot-teams" TargetMode="External"/><Relationship Id="rId11" Type="http://schemas.openxmlformats.org/officeDocument/2006/relationships/image" Target="../media/image10.png"/><Relationship Id="rId5" Type="http://schemas.openxmlformats.org/officeDocument/2006/relationships/image" Target="../media/image7.png"/><Relationship Id="rId15" Type="http://schemas.openxmlformats.org/officeDocument/2006/relationships/image" Target="../media/image13.png"/><Relationship Id="rId10" Type="http://schemas.openxmlformats.org/officeDocument/2006/relationships/hyperlink" Target="https://www.microsoft.com/en-us/bing/chat/enterprise/?form=MA13FV" TargetMode="External"/><Relationship Id="rId4" Type="http://schemas.openxmlformats.org/officeDocument/2006/relationships/hyperlink" Target="https://support.microsoft.com/en-us/copilot-excel" TargetMode="External"/><Relationship Id="rId9" Type="http://schemas.openxmlformats.org/officeDocument/2006/relationships/image" Target="../media/image9.png"/><Relationship Id="rId14" Type="http://schemas.openxmlformats.org/officeDocument/2006/relationships/image" Target="../media/image12.svg"/></Relationships>
</file>

<file path=ppt/slides/_rels/slide3.xml.rels><?xml version="1.0" encoding="UTF-8" standalone="yes"?>
<Relationships xmlns="http://schemas.openxmlformats.org/package/2006/relationships"><Relationship Id="rId2" Type="http://schemas.openxmlformats.org/officeDocument/2006/relationships/slide" Target="slide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slide" Target="slide8.xml"/><Relationship Id="rId3" Type="http://schemas.openxmlformats.org/officeDocument/2006/relationships/image" Target="../media/image14.png"/><Relationship Id="rId7" Type="http://schemas.openxmlformats.org/officeDocument/2006/relationships/slide" Target="slide9.xml"/><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slide" Target="slide6.xml"/><Relationship Id="rId5" Type="http://schemas.openxmlformats.org/officeDocument/2006/relationships/slide" Target="slide10.xml"/><Relationship Id="rId4" Type="http://schemas.openxmlformats.org/officeDocument/2006/relationships/slide" Target="slide5.xml"/></Relationships>
</file>

<file path=ppt/slides/_rels/slide5.xml.rels><?xml version="1.0" encoding="UTF-8" standalone="yes"?>
<Relationships xmlns="http://schemas.openxmlformats.org/package/2006/relationships"><Relationship Id="rId8" Type="http://schemas.openxmlformats.org/officeDocument/2006/relationships/hyperlink" Target="https://support.microsoft.com/en-us/copilot-word" TargetMode="External"/><Relationship Id="rId13" Type="http://schemas.openxmlformats.org/officeDocument/2006/relationships/hyperlink" Target="https://support.microsoft.com/en-us/copilot-powerpoint" TargetMode="External"/><Relationship Id="rId3" Type="http://schemas.openxmlformats.org/officeDocument/2006/relationships/image" Target="../media/image6.png"/><Relationship Id="rId7" Type="http://schemas.openxmlformats.org/officeDocument/2006/relationships/image" Target="../media/image17.svg"/><Relationship Id="rId12" Type="http://schemas.openxmlformats.org/officeDocument/2006/relationships/image" Target="../media/image21.sv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6.png"/><Relationship Id="rId11" Type="http://schemas.openxmlformats.org/officeDocument/2006/relationships/image" Target="../media/image20.png"/><Relationship Id="rId5" Type="http://schemas.openxmlformats.org/officeDocument/2006/relationships/image" Target="../media/image15.png"/><Relationship Id="rId10" Type="http://schemas.openxmlformats.org/officeDocument/2006/relationships/image" Target="../media/image19.svg"/><Relationship Id="rId4" Type="http://schemas.openxmlformats.org/officeDocument/2006/relationships/hyperlink" Target="https://support.microsoft.com/en-us/topic/overview-of-microsoft-365-chat-preview-5b00a52d-7296-48ee-b938-b95b7209f737" TargetMode="External"/><Relationship Id="rId9" Type="http://schemas.openxmlformats.org/officeDocument/2006/relationships/image" Target="../media/image18.png"/><Relationship Id="rId14" Type="http://schemas.openxmlformats.org/officeDocument/2006/relationships/image" Target="../media/image22.png"/></Relationships>
</file>

<file path=ppt/slides/_rels/slide6.xml.rels><?xml version="1.0" encoding="UTF-8" standalone="yes"?>
<Relationships xmlns="http://schemas.openxmlformats.org/package/2006/relationships"><Relationship Id="rId8" Type="http://schemas.openxmlformats.org/officeDocument/2006/relationships/hyperlink" Target="https://support.microsoft.com/en-us/copilot-loop" TargetMode="External"/><Relationship Id="rId13" Type="http://schemas.openxmlformats.org/officeDocument/2006/relationships/hyperlink" Target="https://support.microsoft.com/en-us/copilot-powerpoint" TargetMode="External"/><Relationship Id="rId3" Type="http://schemas.openxmlformats.org/officeDocument/2006/relationships/image" Target="../media/image6.png"/><Relationship Id="rId7" Type="http://schemas.openxmlformats.org/officeDocument/2006/relationships/image" Target="../media/image15.png"/><Relationship Id="rId12" Type="http://schemas.openxmlformats.org/officeDocument/2006/relationships/image" Target="../media/image17.sv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hyperlink" Target="https://support.microsoft.com/en-us/topic/overview-of-microsoft-365-chat-preview-5b00a52d-7296-48ee-b938-b95b7209f737" TargetMode="External"/><Relationship Id="rId11" Type="http://schemas.openxmlformats.org/officeDocument/2006/relationships/image" Target="../media/image16.png"/><Relationship Id="rId5" Type="http://schemas.openxmlformats.org/officeDocument/2006/relationships/image" Target="../media/image19.svg"/><Relationship Id="rId10" Type="http://schemas.openxmlformats.org/officeDocument/2006/relationships/image" Target="../media/image12.svg"/><Relationship Id="rId4" Type="http://schemas.openxmlformats.org/officeDocument/2006/relationships/image" Target="../media/image18.png"/><Relationship Id="rId9" Type="http://schemas.openxmlformats.org/officeDocument/2006/relationships/image" Target="../media/image11.png"/><Relationship Id="rId14" Type="http://schemas.openxmlformats.org/officeDocument/2006/relationships/image" Target="../media/image22.png"/></Relationships>
</file>

<file path=ppt/slides/_rels/slide7.xml.rels><?xml version="1.0" encoding="UTF-8" standalone="yes"?>
<Relationships xmlns="http://schemas.openxmlformats.org/package/2006/relationships"><Relationship Id="rId8" Type="http://schemas.openxmlformats.org/officeDocument/2006/relationships/hyperlink" Target="https://support.microsoft.com/en-us/copilot-whiteboard" TargetMode="External"/><Relationship Id="rId13" Type="http://schemas.openxmlformats.org/officeDocument/2006/relationships/image" Target="../media/image21.svg"/><Relationship Id="rId3" Type="http://schemas.openxmlformats.org/officeDocument/2006/relationships/image" Target="../media/image6.png"/><Relationship Id="rId7" Type="http://schemas.openxmlformats.org/officeDocument/2006/relationships/image" Target="../media/image15.png"/><Relationship Id="rId12"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hyperlink" Target="https://support.microsoft.com/en-us/topic/overview-of-microsoft-365-chat-preview-5b00a52d-7296-48ee-b938-b95b7209f737" TargetMode="External"/><Relationship Id="rId11" Type="http://schemas.openxmlformats.org/officeDocument/2006/relationships/image" Target="../media/image17.svg"/><Relationship Id="rId5" Type="http://schemas.openxmlformats.org/officeDocument/2006/relationships/image" Target="../media/image7.png"/><Relationship Id="rId15" Type="http://schemas.openxmlformats.org/officeDocument/2006/relationships/image" Target="../media/image22.png"/><Relationship Id="rId10" Type="http://schemas.openxmlformats.org/officeDocument/2006/relationships/image" Target="../media/image16.png"/><Relationship Id="rId4" Type="http://schemas.openxmlformats.org/officeDocument/2006/relationships/hyperlink" Target="https://support.microsoft.com/en-us/copilot-excel" TargetMode="External"/><Relationship Id="rId9" Type="http://schemas.openxmlformats.org/officeDocument/2006/relationships/image" Target="../media/image23.png"/><Relationship Id="rId14" Type="http://schemas.openxmlformats.org/officeDocument/2006/relationships/hyperlink" Target="https://support.microsoft.com/en-us/copilot-powerpoint" TargetMode="External"/></Relationships>
</file>

<file path=ppt/slides/_rels/slide8.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16.png"/><Relationship Id="rId3" Type="http://schemas.openxmlformats.org/officeDocument/2006/relationships/image" Target="../media/image6.png"/><Relationship Id="rId7" Type="http://schemas.openxmlformats.org/officeDocument/2006/relationships/hyperlink" Target="https://www.microsoft.com/en-us/bing/chat/enterprise/?form=MA13FV" TargetMode="External"/><Relationship Id="rId12" Type="http://schemas.openxmlformats.org/officeDocument/2006/relationships/image" Target="../media/image22.png"/><Relationship Id="rId2" Type="http://schemas.openxmlformats.org/officeDocument/2006/relationships/notesSlide" Target="../notesSlides/notesSlide6.xml"/><Relationship Id="rId16" Type="http://schemas.openxmlformats.org/officeDocument/2006/relationships/image" Target="../media/image19.svg"/><Relationship Id="rId1" Type="http://schemas.openxmlformats.org/officeDocument/2006/relationships/slideLayout" Target="../slideLayouts/slideLayout2.xml"/><Relationship Id="rId6" Type="http://schemas.openxmlformats.org/officeDocument/2006/relationships/image" Target="../media/image12.svg"/><Relationship Id="rId11" Type="http://schemas.openxmlformats.org/officeDocument/2006/relationships/hyperlink" Target="https://support.microsoft.com/en-us/copilot-powerpoint" TargetMode="External"/><Relationship Id="rId5" Type="http://schemas.openxmlformats.org/officeDocument/2006/relationships/image" Target="../media/image11.png"/><Relationship Id="rId15" Type="http://schemas.openxmlformats.org/officeDocument/2006/relationships/image" Target="../media/image18.png"/><Relationship Id="rId10" Type="http://schemas.openxmlformats.org/officeDocument/2006/relationships/image" Target="../media/image15.png"/><Relationship Id="rId4" Type="http://schemas.openxmlformats.org/officeDocument/2006/relationships/hyperlink" Target="https://support.microsoft.com/en-us/copilot-loop" TargetMode="External"/><Relationship Id="rId9" Type="http://schemas.openxmlformats.org/officeDocument/2006/relationships/hyperlink" Target="https://support.microsoft.com/en-us/topic/overview-of-microsoft-365-chat-preview-5b00a52d-7296-48ee-b938-b95b7209f737" TargetMode="External"/><Relationship Id="rId14" Type="http://schemas.openxmlformats.org/officeDocument/2006/relationships/image" Target="../media/image17.svg"/></Relationships>
</file>

<file path=ppt/slides/_rels/slide9.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1.svg"/><Relationship Id="rId3" Type="http://schemas.openxmlformats.org/officeDocument/2006/relationships/image" Target="../media/image6.png"/><Relationship Id="rId7" Type="http://schemas.openxmlformats.org/officeDocument/2006/relationships/image" Target="../media/image7.png"/><Relationship Id="rId12"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hyperlink" Target="https://support.microsoft.com/en-us/copilot-excel" TargetMode="External"/><Relationship Id="rId11" Type="http://schemas.openxmlformats.org/officeDocument/2006/relationships/image" Target="../media/image22.png"/><Relationship Id="rId5" Type="http://schemas.openxmlformats.org/officeDocument/2006/relationships/image" Target="../media/image10.png"/><Relationship Id="rId15" Type="http://schemas.openxmlformats.org/officeDocument/2006/relationships/image" Target="../media/image15.png"/><Relationship Id="rId10" Type="http://schemas.openxmlformats.org/officeDocument/2006/relationships/hyperlink" Target="https://support.microsoft.com/en-us/copilot-powerpoint" TargetMode="External"/><Relationship Id="rId4" Type="http://schemas.openxmlformats.org/officeDocument/2006/relationships/hyperlink" Target="https://www.microsoft.com/en-us/bing/chat/enterprise/?form=MA13FV" TargetMode="External"/><Relationship Id="rId9" Type="http://schemas.openxmlformats.org/officeDocument/2006/relationships/image" Target="../media/image19.svg"/><Relationship Id="rId14" Type="http://schemas.openxmlformats.org/officeDocument/2006/relationships/hyperlink" Target="https://support.microsoft.com/en-us/topic/overview-of-microsoft-365-chat-preview-5b00a52d-7296-48ee-b938-b95b7209f737"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CF738E-3E51-0D98-0536-1372AFAD1451}"/>
              </a:ext>
            </a:extLst>
          </p:cNvPr>
          <p:cNvSpPr>
            <a:spLocks noGrp="1"/>
          </p:cNvSpPr>
          <p:nvPr>
            <p:ph type="title"/>
          </p:nvPr>
        </p:nvSpPr>
        <p:spPr>
          <a:xfrm>
            <a:off x="584200" y="2413339"/>
            <a:ext cx="8905488" cy="2031325"/>
          </a:xfrm>
        </p:spPr>
        <p:txBody>
          <a:bodyPr/>
          <a:lstStyle/>
          <a:p>
            <a:r>
              <a:rPr lang="en-US" dirty="0">
                <a:gradFill flip="none">
                  <a:gsLst>
                    <a:gs pos="0">
                      <a:srgbClr val="3E76D4"/>
                    </a:gs>
                    <a:gs pos="50000">
                      <a:srgbClr val="8661C5"/>
                    </a:gs>
                    <a:gs pos="100000">
                      <a:srgbClr val="C73ECC"/>
                    </a:gs>
                  </a:gsLst>
                  <a:lin ang="2700000" scaled="1"/>
                  <a:tileRect/>
                </a:gradFill>
                <a:cs typeface="Segoe UI"/>
              </a:rPr>
              <a:t>Copilot for Microsoft 365 </a:t>
            </a:r>
            <a:br>
              <a:rPr lang="en-US" dirty="0">
                <a:gradFill flip="none">
                  <a:gsLst>
                    <a:gs pos="0">
                      <a:srgbClr val="3E76D4"/>
                    </a:gs>
                    <a:gs pos="50000">
                      <a:srgbClr val="8661C5"/>
                    </a:gs>
                    <a:gs pos="100000">
                      <a:srgbClr val="C73ECC"/>
                    </a:gs>
                  </a:gsLst>
                  <a:lin ang="2700000" scaled="1"/>
                  <a:tileRect/>
                </a:gradFill>
                <a:cs typeface="Segoe UI"/>
              </a:rPr>
            </a:br>
            <a:r>
              <a:rPr lang="en-US" dirty="0">
                <a:gradFill flip="none">
                  <a:gsLst>
                    <a:gs pos="0">
                      <a:srgbClr val="3E76D4"/>
                    </a:gs>
                    <a:gs pos="50000">
                      <a:srgbClr val="8661C5"/>
                    </a:gs>
                    <a:gs pos="100000">
                      <a:srgbClr val="C73ECC"/>
                    </a:gs>
                  </a:gsLst>
                  <a:lin ang="2700000" scaled="1"/>
                  <a:tileRect/>
                </a:gradFill>
                <a:cs typeface="Segoe UI"/>
              </a:rPr>
              <a:t>Quick Start Guide</a:t>
            </a:r>
            <a:br>
              <a:rPr lang="en-US" dirty="0"/>
            </a:br>
            <a:br>
              <a:rPr lang="en-US" dirty="0"/>
            </a:br>
            <a:r>
              <a:rPr lang="en-US" sz="2400" dirty="0">
                <a:solidFill>
                  <a:schemeClr val="accent6"/>
                </a:solidFill>
                <a:cs typeface="Segoe UI"/>
              </a:rPr>
              <a:t>Role-based prompts</a:t>
            </a:r>
            <a:endParaRPr lang="en-US" dirty="0">
              <a:solidFill>
                <a:schemeClr val="accent6"/>
              </a:solidFill>
            </a:endParaRPr>
          </a:p>
        </p:txBody>
      </p:sp>
      <p:pic>
        <p:nvPicPr>
          <p:cNvPr id="3" name="Picture 2" descr="Microsoft Copilot logo">
            <a:extLst>
              <a:ext uri="{FF2B5EF4-FFF2-40B4-BE49-F238E27FC236}">
                <a16:creationId xmlns:a16="http://schemas.microsoft.com/office/drawing/2014/main" id="{E72D693C-B0DC-A312-A0BE-0E5B1A602DC2}"/>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11121016" y="138046"/>
            <a:ext cx="914400" cy="914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2336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9">
            <a:extLst>
              <a:ext uri="{FF2B5EF4-FFF2-40B4-BE49-F238E27FC236}">
                <a16:creationId xmlns:a16="http://schemas.microsoft.com/office/drawing/2014/main" id="{FEA2A9EB-F81F-2175-A9D3-55EA7DF0AAC3}"/>
              </a:ext>
            </a:extLst>
          </p:cNvPr>
          <p:cNvSpPr>
            <a:spLocks noGrp="1"/>
          </p:cNvSpPr>
          <p:nvPr>
            <p:ph type="title"/>
          </p:nvPr>
        </p:nvSpPr>
        <p:spPr>
          <a:xfrm>
            <a:off x="588263" y="457200"/>
            <a:ext cx="11018520" cy="984885"/>
          </a:xfrm>
          <a:noFill/>
        </p:spPr>
        <p:txBody>
          <a:bodyPr wrap="square">
            <a:spAutoFit/>
          </a:bodyPr>
          <a:lstStyle/>
          <a:p>
            <a:pPr defTabSz="914400"/>
            <a:r>
              <a:rPr lang="en-US" sz="3200">
                <a:gradFill flip="none" rotWithShape="1">
                  <a:gsLst>
                    <a:gs pos="50000">
                      <a:srgbClr val="8661C5"/>
                    </a:gs>
                    <a:gs pos="0">
                      <a:srgbClr val="3E76D4"/>
                    </a:gs>
                    <a:gs pos="100000">
                      <a:srgbClr val="C73ECC"/>
                    </a:gs>
                  </a:gsLst>
                  <a:lin ang="2700000" scaled="1"/>
                  <a:tileRect/>
                </a:gradFill>
                <a:cs typeface="+mn-cs"/>
              </a:rPr>
              <a:t>Finance:</a:t>
            </a:r>
            <a:br>
              <a:rPr lang="en-US" sz="3200">
                <a:gradFill flip="none" rotWithShape="1">
                  <a:gsLst>
                    <a:gs pos="50000">
                      <a:srgbClr val="8661C5"/>
                    </a:gs>
                    <a:gs pos="0">
                      <a:srgbClr val="3E76D4"/>
                    </a:gs>
                    <a:gs pos="100000">
                      <a:srgbClr val="C73ECC"/>
                    </a:gs>
                  </a:gsLst>
                  <a:lin ang="2700000" scaled="1"/>
                  <a:tileRect/>
                </a:gradFill>
                <a:cs typeface="+mn-cs"/>
              </a:rPr>
            </a:br>
            <a:r>
              <a:rPr lang="en-US" sz="3200">
                <a:gradFill flip="none" rotWithShape="1">
                  <a:gsLst>
                    <a:gs pos="50000">
                      <a:srgbClr val="8661C5"/>
                    </a:gs>
                    <a:gs pos="0">
                      <a:srgbClr val="3E76D4"/>
                    </a:gs>
                    <a:gs pos="100000">
                      <a:srgbClr val="C73ECC"/>
                    </a:gs>
                  </a:gsLst>
                  <a:lin ang="2700000" scaled="1"/>
                  <a:tileRect/>
                </a:gradFill>
                <a:cs typeface="+mn-cs"/>
              </a:rPr>
              <a:t>Complete an acquisition with Microsoft 365 Copilot </a:t>
            </a:r>
            <a:endParaRPr lang="en-IN" sz="3200">
              <a:gradFill flip="none" rotWithShape="1">
                <a:gsLst>
                  <a:gs pos="50000">
                    <a:srgbClr val="8661C5"/>
                  </a:gs>
                  <a:gs pos="0">
                    <a:srgbClr val="3E76D4"/>
                  </a:gs>
                  <a:gs pos="100000">
                    <a:srgbClr val="C73ECC"/>
                  </a:gs>
                </a:gsLst>
                <a:lin ang="2700000" scaled="1"/>
                <a:tileRect/>
              </a:gradFill>
              <a:cs typeface="+mn-cs"/>
            </a:endParaRPr>
          </a:p>
        </p:txBody>
      </p:sp>
      <p:pic>
        <p:nvPicPr>
          <p:cNvPr id="3" name="Picture 2" descr="Microsoft Copilot logo">
            <a:extLst>
              <a:ext uri="{FF2B5EF4-FFF2-40B4-BE49-F238E27FC236}">
                <a16:creationId xmlns:a16="http://schemas.microsoft.com/office/drawing/2014/main" id="{5F252E8D-28FD-39C7-2DBD-B90C16D885ED}"/>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1121016" y="138046"/>
            <a:ext cx="914400" cy="914400"/>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oup 9">
            <a:extLst>
              <a:ext uri="{FF2B5EF4-FFF2-40B4-BE49-F238E27FC236}">
                <a16:creationId xmlns:a16="http://schemas.microsoft.com/office/drawing/2014/main" id="{0138E4D4-22D8-3C92-3521-1E5B497499CF}"/>
              </a:ext>
              <a:ext uri="{C183D7F6-B498-43B3-948B-1728B52AA6E4}">
                <adec:decorative xmlns:adec="http://schemas.microsoft.com/office/drawing/2017/decorative" val="1"/>
              </a:ext>
            </a:extLst>
          </p:cNvPr>
          <p:cNvGrpSpPr/>
          <p:nvPr/>
        </p:nvGrpSpPr>
        <p:grpSpPr>
          <a:xfrm>
            <a:off x="0" y="1672999"/>
            <a:ext cx="12188952" cy="4713514"/>
            <a:chOff x="0" y="1672999"/>
            <a:chExt cx="12188952" cy="4713514"/>
          </a:xfrm>
        </p:grpSpPr>
        <p:sp>
          <p:nvSpPr>
            <p:cNvPr id="18" name="Rectangle: Rounded Corners 6">
              <a:extLst>
                <a:ext uri="{FF2B5EF4-FFF2-40B4-BE49-F238E27FC236}">
                  <a16:creationId xmlns:a16="http://schemas.microsoft.com/office/drawing/2014/main" id="{CEE09D8D-F8EB-556B-1B14-BD218C0B74FA}"/>
                </a:ext>
                <a:ext uri="{C183D7F6-B498-43B3-948B-1728B52AA6E4}">
                  <adec:decorative xmlns:adec="http://schemas.microsoft.com/office/drawing/2017/decorative" val="1"/>
                </a:ext>
              </a:extLst>
            </p:cNvPr>
            <p:cNvSpPr>
              <a:spLocks/>
            </p:cNvSpPr>
            <p:nvPr/>
          </p:nvSpPr>
          <p:spPr bwMode="auto">
            <a:xfrm>
              <a:off x="588263" y="1715723"/>
              <a:ext cx="3315412" cy="2097087"/>
            </a:xfrm>
            <a:prstGeom prst="round2SameRect">
              <a:avLst>
                <a:gd name="adj1" fmla="val 0"/>
                <a:gd name="adj2" fmla="val 7267"/>
              </a:avLst>
            </a:prstGeom>
            <a:solidFill>
              <a:schemeClr val="bg1">
                <a:alpha val="73444"/>
              </a:schemeClr>
            </a:solidFill>
            <a:ln w="12700">
              <a:solidFill>
                <a:schemeClr val="bg1"/>
              </a:solid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9" name="Rectangle: Rounded Corners 6">
              <a:extLst>
                <a:ext uri="{FF2B5EF4-FFF2-40B4-BE49-F238E27FC236}">
                  <a16:creationId xmlns:a16="http://schemas.microsoft.com/office/drawing/2014/main" id="{6E41D2FD-83C2-B617-EA2F-7ED02CA5529E}"/>
                </a:ext>
                <a:ext uri="{C183D7F6-B498-43B3-948B-1728B52AA6E4}">
                  <adec:decorative xmlns:adec="http://schemas.microsoft.com/office/drawing/2017/decorative" val="1"/>
                </a:ext>
              </a:extLst>
            </p:cNvPr>
            <p:cNvSpPr>
              <a:spLocks/>
            </p:cNvSpPr>
            <p:nvPr/>
          </p:nvSpPr>
          <p:spPr bwMode="auto">
            <a:xfrm>
              <a:off x="4323378" y="1715723"/>
              <a:ext cx="3315412" cy="2097087"/>
            </a:xfrm>
            <a:prstGeom prst="round2SameRect">
              <a:avLst>
                <a:gd name="adj1" fmla="val 0"/>
                <a:gd name="adj2" fmla="val 7267"/>
              </a:avLst>
            </a:prstGeom>
            <a:solidFill>
              <a:schemeClr val="bg1">
                <a:alpha val="73444"/>
              </a:schemeClr>
            </a:solidFill>
            <a:ln w="12700">
              <a:solidFill>
                <a:schemeClr val="bg1"/>
              </a:solid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6" name="Rectangle: Rounded Corners 6">
              <a:extLst>
                <a:ext uri="{FF2B5EF4-FFF2-40B4-BE49-F238E27FC236}">
                  <a16:creationId xmlns:a16="http://schemas.microsoft.com/office/drawing/2014/main" id="{14586D58-9228-3F88-54CD-F3C8DA0AA129}"/>
                </a:ext>
                <a:ext uri="{C183D7F6-B498-43B3-948B-1728B52AA6E4}">
                  <adec:decorative xmlns:adec="http://schemas.microsoft.com/office/drawing/2017/decorative" val="1"/>
                </a:ext>
              </a:extLst>
            </p:cNvPr>
            <p:cNvSpPr>
              <a:spLocks/>
            </p:cNvSpPr>
            <p:nvPr/>
          </p:nvSpPr>
          <p:spPr bwMode="auto">
            <a:xfrm>
              <a:off x="8062557" y="1687513"/>
              <a:ext cx="3315412" cy="2097087"/>
            </a:xfrm>
            <a:prstGeom prst="round2SameRect">
              <a:avLst>
                <a:gd name="adj1" fmla="val 0"/>
                <a:gd name="adj2" fmla="val 7267"/>
              </a:avLst>
            </a:prstGeom>
            <a:solidFill>
              <a:schemeClr val="bg1">
                <a:alpha val="73444"/>
              </a:schemeClr>
            </a:solidFill>
            <a:ln w="12700">
              <a:solidFill>
                <a:schemeClr val="bg1"/>
              </a:solid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7" name="Rectangle: Rounded Corners 3">
              <a:extLst>
                <a:ext uri="{FF2B5EF4-FFF2-40B4-BE49-F238E27FC236}">
                  <a16:creationId xmlns:a16="http://schemas.microsoft.com/office/drawing/2014/main" id="{6BFA1422-E149-B813-BECD-2C16608B5FC5}"/>
                </a:ext>
                <a:ext uri="{C183D7F6-B498-43B3-948B-1728B52AA6E4}">
                  <adec:decorative xmlns:adec="http://schemas.microsoft.com/office/drawing/2017/decorative" val="1"/>
                </a:ext>
              </a:extLst>
            </p:cNvPr>
            <p:cNvSpPr/>
            <p:nvPr/>
          </p:nvSpPr>
          <p:spPr bwMode="auto">
            <a:xfrm>
              <a:off x="0" y="1672999"/>
              <a:ext cx="12188952" cy="45719"/>
            </a:xfrm>
            <a:prstGeom prst="roundRect">
              <a:avLst>
                <a:gd name="adj" fmla="val 11366"/>
              </a:avLst>
            </a:prstGeom>
            <a:gradFill flip="none" rotWithShape="1">
              <a:gsLst>
                <a:gs pos="0">
                  <a:srgbClr val="0F6CBD"/>
                </a:gs>
                <a:gs pos="100000">
                  <a:srgbClr val="9F51DE"/>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Segoe UI" pitchFamily="34" charset="0"/>
              </a:endParaRPr>
            </a:p>
          </p:txBody>
        </p:sp>
        <p:sp>
          <p:nvSpPr>
            <p:cNvPr id="29" name="Rectangle: Rounded Corners 6">
              <a:extLst>
                <a:ext uri="{FF2B5EF4-FFF2-40B4-BE49-F238E27FC236}">
                  <a16:creationId xmlns:a16="http://schemas.microsoft.com/office/drawing/2014/main" id="{B3A0FBF3-84D5-EE94-37D4-297920609136}"/>
                </a:ext>
                <a:ext uri="{C183D7F6-B498-43B3-948B-1728B52AA6E4}">
                  <adec:decorative xmlns:adec="http://schemas.microsoft.com/office/drawing/2017/decorative" val="1"/>
                </a:ext>
              </a:extLst>
            </p:cNvPr>
            <p:cNvSpPr>
              <a:spLocks/>
            </p:cNvSpPr>
            <p:nvPr/>
          </p:nvSpPr>
          <p:spPr bwMode="auto">
            <a:xfrm>
              <a:off x="588263" y="4289426"/>
              <a:ext cx="3315412" cy="2097087"/>
            </a:xfrm>
            <a:prstGeom prst="round2SameRect">
              <a:avLst>
                <a:gd name="adj1" fmla="val 0"/>
                <a:gd name="adj2" fmla="val 7267"/>
              </a:avLst>
            </a:prstGeom>
            <a:solidFill>
              <a:schemeClr val="bg1">
                <a:alpha val="73444"/>
              </a:schemeClr>
            </a:solidFill>
            <a:ln w="12700">
              <a:solidFill>
                <a:schemeClr val="bg1"/>
              </a:solid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30" name="Rectangle: Rounded Corners 6">
              <a:extLst>
                <a:ext uri="{FF2B5EF4-FFF2-40B4-BE49-F238E27FC236}">
                  <a16:creationId xmlns:a16="http://schemas.microsoft.com/office/drawing/2014/main" id="{41B57C3F-24C9-4D78-D36A-BB2899BD27E7}"/>
                </a:ext>
                <a:ext uri="{C183D7F6-B498-43B3-948B-1728B52AA6E4}">
                  <adec:decorative xmlns:adec="http://schemas.microsoft.com/office/drawing/2017/decorative" val="1"/>
                </a:ext>
              </a:extLst>
            </p:cNvPr>
            <p:cNvSpPr>
              <a:spLocks/>
            </p:cNvSpPr>
            <p:nvPr/>
          </p:nvSpPr>
          <p:spPr bwMode="auto">
            <a:xfrm>
              <a:off x="4323378" y="4289426"/>
              <a:ext cx="3315412" cy="2097087"/>
            </a:xfrm>
            <a:prstGeom prst="round2SameRect">
              <a:avLst>
                <a:gd name="adj1" fmla="val 0"/>
                <a:gd name="adj2" fmla="val 7267"/>
              </a:avLst>
            </a:prstGeom>
            <a:solidFill>
              <a:schemeClr val="bg1">
                <a:alpha val="73444"/>
              </a:schemeClr>
            </a:solidFill>
            <a:ln w="12700">
              <a:solidFill>
                <a:schemeClr val="bg1"/>
              </a:solid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31" name="Rectangle: Rounded Corners 6">
              <a:extLst>
                <a:ext uri="{FF2B5EF4-FFF2-40B4-BE49-F238E27FC236}">
                  <a16:creationId xmlns:a16="http://schemas.microsoft.com/office/drawing/2014/main" id="{612708F9-6C0C-B675-5B18-DD3B7EDADF49}"/>
                </a:ext>
                <a:ext uri="{C183D7F6-B498-43B3-948B-1728B52AA6E4}">
                  <adec:decorative xmlns:adec="http://schemas.microsoft.com/office/drawing/2017/decorative" val="1"/>
                </a:ext>
              </a:extLst>
            </p:cNvPr>
            <p:cNvSpPr>
              <a:spLocks/>
            </p:cNvSpPr>
            <p:nvPr/>
          </p:nvSpPr>
          <p:spPr bwMode="auto">
            <a:xfrm>
              <a:off x="8062557" y="4289426"/>
              <a:ext cx="3315412" cy="2097087"/>
            </a:xfrm>
            <a:prstGeom prst="round2SameRect">
              <a:avLst>
                <a:gd name="adj1" fmla="val 0"/>
                <a:gd name="adj2" fmla="val 7267"/>
              </a:avLst>
            </a:prstGeom>
            <a:solidFill>
              <a:schemeClr val="bg1">
                <a:alpha val="73444"/>
              </a:schemeClr>
            </a:solidFill>
            <a:ln w="12700">
              <a:solidFill>
                <a:schemeClr val="bg1"/>
              </a:solid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32" name="Rectangle: Rounded Corners 3">
              <a:extLst>
                <a:ext uri="{FF2B5EF4-FFF2-40B4-BE49-F238E27FC236}">
                  <a16:creationId xmlns:a16="http://schemas.microsoft.com/office/drawing/2014/main" id="{B0653C7F-8A63-18B4-8CC6-EE1FAD18EF8E}"/>
                </a:ext>
                <a:ext uri="{C183D7F6-B498-43B3-948B-1728B52AA6E4}">
                  <adec:decorative xmlns:adec="http://schemas.microsoft.com/office/drawing/2017/decorative" val="1"/>
                </a:ext>
              </a:extLst>
            </p:cNvPr>
            <p:cNvSpPr/>
            <p:nvPr/>
          </p:nvSpPr>
          <p:spPr bwMode="auto">
            <a:xfrm>
              <a:off x="0" y="4274912"/>
              <a:ext cx="12188952" cy="45719"/>
            </a:xfrm>
            <a:prstGeom prst="roundRect">
              <a:avLst>
                <a:gd name="adj" fmla="val 11366"/>
              </a:avLst>
            </a:prstGeom>
            <a:gradFill flip="none" rotWithShape="1">
              <a:gsLst>
                <a:gs pos="0">
                  <a:srgbClr val="0F6CBD"/>
                </a:gs>
                <a:gs pos="100000">
                  <a:srgbClr val="9F51DE"/>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Segoe UI" pitchFamily="34" charset="0"/>
              </a:endParaRPr>
            </a:p>
          </p:txBody>
        </p:sp>
      </p:grpSp>
      <p:sp>
        <p:nvSpPr>
          <p:cNvPr id="33" name="TextBox 32">
            <a:extLst>
              <a:ext uri="{FF2B5EF4-FFF2-40B4-BE49-F238E27FC236}">
                <a16:creationId xmlns:a16="http://schemas.microsoft.com/office/drawing/2014/main" id="{B27D8533-8E9F-D96D-C0BB-ADA83FFB6E19}"/>
              </a:ext>
            </a:extLst>
          </p:cNvPr>
          <p:cNvSpPr txBox="1">
            <a:spLocks/>
          </p:cNvSpPr>
          <p:nvPr/>
        </p:nvSpPr>
        <p:spPr>
          <a:xfrm>
            <a:off x="754898" y="1838368"/>
            <a:ext cx="2982142" cy="215444"/>
          </a:xfrm>
          <a:prstGeom prst="rect">
            <a:avLst/>
          </a:prstGeom>
          <a:noFill/>
        </p:spPr>
        <p:txBody>
          <a:bodyPr wrap="square" lIns="0" tIns="0" rIns="0" bIns="0" anchor="t">
            <a:spAutoFit/>
          </a:bodyPr>
          <a:lstStyle>
            <a:defPPr>
              <a:defRPr lang="en-US"/>
            </a:defPPr>
            <a:lvl1pPr lvl="0" defTabSz="932472" fontAlgn="base">
              <a:spcBef>
                <a:spcPct val="0"/>
              </a:spcBef>
              <a:spcAft>
                <a:spcPct val="0"/>
              </a:spcAft>
              <a:defRPr sz="1600" b="1">
                <a:ea typeface="Segoe UI" pitchFamily="34" charset="0"/>
                <a:cs typeface="Segoe UI" pitchFamily="34" charset="0"/>
              </a:defRPr>
            </a:lvl1p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Segoe UI Semibold"/>
                <a:cs typeface="Segoe UI"/>
              </a:rPr>
              <a:t>Summarize due diligence reports</a:t>
            </a:r>
          </a:p>
        </p:txBody>
      </p:sp>
      <p:sp>
        <p:nvSpPr>
          <p:cNvPr id="34" name="Text Placeholder 2">
            <a:extLst>
              <a:ext uri="{FF2B5EF4-FFF2-40B4-BE49-F238E27FC236}">
                <a16:creationId xmlns:a16="http://schemas.microsoft.com/office/drawing/2014/main" id="{C88D7B98-4EA2-4F82-0A8F-78EE39D8B4DC}"/>
              </a:ext>
            </a:extLst>
          </p:cNvPr>
          <p:cNvSpPr txBox="1">
            <a:spLocks/>
          </p:cNvSpPr>
          <p:nvPr/>
        </p:nvSpPr>
        <p:spPr>
          <a:xfrm>
            <a:off x="754898" y="2088676"/>
            <a:ext cx="2982142" cy="323165"/>
          </a:xfrm>
          <a:prstGeom prst="rect">
            <a:avLst/>
          </a:prstGeom>
        </p:spPr>
        <p:txBody>
          <a:bodyPr vert="horz" wrap="square" lIns="0" tIns="0" rIns="0" bIns="0" rtlCol="0" anchor="t" anchorCtr="0">
            <a:spAutoFit/>
          </a:bodyPr>
          <a:lstStyle>
            <a:lvl1pPr marL="228600" marR="0" indent="-22860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85263">
                      <a:srgbClr val="D83B01"/>
                    </a:gs>
                    <a:gs pos="58000">
                      <a:srgbClr val="D83B01"/>
                    </a:gs>
                  </a:gsLst>
                  <a:lin ang="18600000" scaled="0"/>
                </a:gra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Pct val="90000"/>
              <a:buFont typeface="Wingdings" panose="05000000000000000000" pitchFamily="2" charset="2"/>
              <a:buNone/>
              <a:tabLst/>
              <a:defRPr/>
            </a:pPr>
            <a:r>
              <a:rPr kumimoji="0" lang="en-US" sz="1050" b="0" i="0" u="none" strike="noStrike" kern="1200" cap="none" spc="0" normalizeH="0" baseline="0" noProof="0">
                <a:ln w="3175">
                  <a:noFill/>
                </a:ln>
                <a:solidFill>
                  <a:prstClr val="black"/>
                </a:solidFill>
                <a:effectLst/>
                <a:uLnTx/>
                <a:uFillTx/>
                <a:latin typeface="Segoe UI"/>
                <a:ea typeface="+mn-ea"/>
                <a:cs typeface="Segoe UI" panose="020B0502040204020203" pitchFamily="34" charset="0"/>
              </a:rPr>
              <a:t>From the Teams apps prompt Copilot in Microsoft 365 Chat</a:t>
            </a:r>
          </a:p>
        </p:txBody>
      </p:sp>
      <p:grpSp>
        <p:nvGrpSpPr>
          <p:cNvPr id="73" name="Group 72" descr="Microsoft Copilot logo">
            <a:extLst>
              <a:ext uri="{FF2B5EF4-FFF2-40B4-BE49-F238E27FC236}">
                <a16:creationId xmlns:a16="http://schemas.microsoft.com/office/drawing/2014/main" id="{C362F404-A970-4BD3-CCA3-435164BE4927}"/>
              </a:ext>
            </a:extLst>
          </p:cNvPr>
          <p:cNvGrpSpPr>
            <a:grpSpLocks/>
          </p:cNvGrpSpPr>
          <p:nvPr/>
        </p:nvGrpSpPr>
        <p:grpSpPr>
          <a:xfrm>
            <a:off x="3610466" y="1434676"/>
            <a:ext cx="534544" cy="534544"/>
            <a:chOff x="3610465" y="1434675"/>
            <a:chExt cx="534543" cy="534543"/>
          </a:xfrm>
        </p:grpSpPr>
        <p:sp>
          <p:nvSpPr>
            <p:cNvPr id="74" name="Rounded Rectangle 46">
              <a:extLst>
                <a:ext uri="{FF2B5EF4-FFF2-40B4-BE49-F238E27FC236}">
                  <a16:creationId xmlns:a16="http://schemas.microsoft.com/office/drawing/2014/main" id="{8FE01266-0BB2-A521-FCD9-1FBC717EBEDA}"/>
                </a:ext>
                <a:ext uri="{C183D7F6-B498-43B3-948B-1728B52AA6E4}">
                  <adec:decorative xmlns:adec="http://schemas.microsoft.com/office/drawing/2017/decorative" val="1"/>
                </a:ext>
              </a:extLst>
            </p:cNvPr>
            <p:cNvSpPr/>
            <p:nvPr/>
          </p:nvSpPr>
          <p:spPr bwMode="auto">
            <a:xfrm>
              <a:off x="3610465" y="1434675"/>
              <a:ext cx="534543" cy="534543"/>
            </a:xfrm>
            <a:prstGeom prst="roundRect">
              <a:avLst/>
            </a:prstGeom>
            <a:solidFill>
              <a:schemeClr val="bg1"/>
            </a:solidFill>
            <a:ln>
              <a:noFill/>
              <a:headEnd type="none" w="med" len="med"/>
              <a:tailEnd type="none" w="med" len="med"/>
            </a:ln>
            <a:effectLst>
              <a:outerShdw blurRad="127643" dist="635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pic>
          <p:nvPicPr>
            <p:cNvPr id="75" name="Picture 2" descr="Zip Co logo SVG free download, id: 101874 - Brandlogos.net">
              <a:hlinkClick r:id="rId4"/>
              <a:extLst>
                <a:ext uri="{FF2B5EF4-FFF2-40B4-BE49-F238E27FC236}">
                  <a16:creationId xmlns:a16="http://schemas.microsoft.com/office/drawing/2014/main" id="{6C427443-BF17-F492-035B-012E6D746656}"/>
                </a:ext>
              </a:extLst>
            </p:cNvPr>
            <p:cNvPicPr>
              <a:picLocks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3746020" y="1580474"/>
              <a:ext cx="282965" cy="257174"/>
            </a:xfrm>
            <a:prstGeom prst="rect">
              <a:avLst/>
            </a:prstGeom>
            <a:noFill/>
            <a:extLst>
              <a:ext uri="{909E8E84-426E-40DD-AFC4-6F175D3DCCD1}">
                <a14:hiddenFill xmlns:a14="http://schemas.microsoft.com/office/drawing/2010/main">
                  <a:solidFill>
                    <a:srgbClr val="FFFFFF"/>
                  </a:solidFill>
                </a14:hiddenFill>
              </a:ext>
            </a:extLst>
          </p:spPr>
        </p:pic>
      </p:grpSp>
      <p:sp>
        <p:nvSpPr>
          <p:cNvPr id="41" name="Rectangle: Rounded Corners 6">
            <a:extLst>
              <a:ext uri="{FF2B5EF4-FFF2-40B4-BE49-F238E27FC236}">
                <a16:creationId xmlns:a16="http://schemas.microsoft.com/office/drawing/2014/main" id="{931AEB8B-2D56-F1BD-AF6D-1312CBF9C734}"/>
              </a:ext>
              <a:ext uri="{C183D7F6-B498-43B3-948B-1728B52AA6E4}">
                <adec:decorative xmlns:adec="http://schemas.microsoft.com/office/drawing/2017/decorative" val="1"/>
              </a:ext>
            </a:extLst>
          </p:cNvPr>
          <p:cNvSpPr/>
          <p:nvPr/>
        </p:nvSpPr>
        <p:spPr bwMode="auto">
          <a:xfrm>
            <a:off x="737209" y="2671215"/>
            <a:ext cx="3017520" cy="1005840"/>
          </a:xfrm>
          <a:prstGeom prst="roundRect">
            <a:avLst>
              <a:gd name="adj" fmla="val 8425"/>
            </a:avLst>
          </a:prstGeom>
          <a:solidFill>
            <a:schemeClr val="bg1"/>
          </a:solidFill>
          <a:ln w="25400">
            <a:gradFill>
              <a:gsLst>
                <a:gs pos="37000">
                  <a:srgbClr val="464FEB"/>
                </a:gs>
                <a:gs pos="69000">
                  <a:srgbClr val="47CFFA"/>
                </a:gs>
                <a:gs pos="91000">
                  <a:srgbClr val="B47CF8"/>
                </a:gs>
              </a:gsLst>
              <a:lin ang="3600000" scaled="0"/>
            </a:gradFill>
          </a:ln>
          <a:effectLst>
            <a:outerShdw blurRad="300618" dist="16429" dir="2700000" algn="tl" rotWithShape="0">
              <a:prstClr val="black">
                <a:alpha val="11839"/>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42" name="Title 1">
            <a:extLst>
              <a:ext uri="{FF2B5EF4-FFF2-40B4-BE49-F238E27FC236}">
                <a16:creationId xmlns:a16="http://schemas.microsoft.com/office/drawing/2014/main" id="{4970B337-4E0D-C53C-BD67-AD51697A8D78}"/>
              </a:ext>
            </a:extLst>
          </p:cNvPr>
          <p:cNvSpPr txBox="1">
            <a:spLocks/>
          </p:cNvSpPr>
          <p:nvPr/>
        </p:nvSpPr>
        <p:spPr>
          <a:xfrm>
            <a:off x="878319" y="2942199"/>
            <a:ext cx="2735299" cy="461665"/>
          </a:xfrm>
          <a:prstGeom prst="rect">
            <a:avLst/>
          </a:prstGeom>
        </p:spPr>
        <p:txBody>
          <a:bodyPr vert="horz" wrap="square" lIns="0" tIns="0" rIns="0" bIns="0" rtlCol="0" anchor="ctr">
            <a:spAutoFit/>
          </a:bodyPr>
          <a:lstStyle>
            <a:lvl1pPr algn="l" defTabSz="2402409" rtl="0" eaLnBrk="1" latinLnBrk="0" hangingPunct="1">
              <a:lnSpc>
                <a:spcPct val="100000"/>
              </a:lnSpc>
              <a:spcBef>
                <a:spcPct val="0"/>
              </a:spcBef>
              <a:buNone/>
              <a:defRPr lang="en-US" sz="9272" b="0" kern="1200" cap="none" spc="-129" baseline="0" dirty="0" smtClean="0">
                <a:ln w="3175">
                  <a:noFill/>
                </a:ln>
                <a:solidFill>
                  <a:schemeClr val="tx1"/>
                </a:solidFill>
                <a:effectLst/>
                <a:latin typeface="+mj-lt"/>
                <a:ea typeface="+mn-ea"/>
                <a:cs typeface="Segoe UI" pitchFamily="34" charset="0"/>
              </a:defRPr>
            </a:lvl1p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w="3175">
                  <a:noFill/>
                </a:ln>
                <a:gradFill>
                  <a:gsLst>
                    <a:gs pos="0">
                      <a:srgbClr val="1264B1"/>
                    </a:gs>
                    <a:gs pos="100000">
                      <a:srgbClr val="944DCF"/>
                    </a:gs>
                  </a:gsLst>
                  <a:lin ang="0" scaled="1"/>
                </a:gradFill>
                <a:effectLst/>
                <a:uLnTx/>
                <a:uFillTx/>
                <a:latin typeface="Segoe UI Semibold"/>
                <a:ea typeface="+mn-ea"/>
                <a:cs typeface="Segoe UI" pitchFamily="34" charset="0"/>
              </a:rPr>
              <a:t>Summarize the information in </a:t>
            </a:r>
            <a:r>
              <a:rPr kumimoji="0" lang="en-US" sz="1000" b="0" i="0" u="sng" strike="noStrike" kern="1200" cap="none" spc="0" normalizeH="0" baseline="0" noProof="0">
                <a:ln w="3175">
                  <a:noFill/>
                </a:ln>
                <a:solidFill>
                  <a:srgbClr val="0078D4"/>
                </a:solidFill>
                <a:effectLst/>
                <a:uLnTx/>
                <a:uFillTx/>
                <a:latin typeface="Segoe UI"/>
                <a:ea typeface="+mn-ea"/>
                <a:cs typeface="Segoe UI" pitchFamily="34" charset="0"/>
              </a:rPr>
              <a:t>Fabrikam financial data, Fabrikam operations analysis, Fabrikam integration plan.</a:t>
            </a:r>
          </a:p>
        </p:txBody>
      </p:sp>
      <p:sp>
        <p:nvSpPr>
          <p:cNvPr id="43" name="TextBox 42">
            <a:extLst>
              <a:ext uri="{FF2B5EF4-FFF2-40B4-BE49-F238E27FC236}">
                <a16:creationId xmlns:a16="http://schemas.microsoft.com/office/drawing/2014/main" id="{174CFAAA-E29F-4CB0-E9A1-FC57A37E0D60}"/>
              </a:ext>
            </a:extLst>
          </p:cNvPr>
          <p:cNvSpPr txBox="1"/>
          <p:nvPr/>
        </p:nvSpPr>
        <p:spPr>
          <a:xfrm>
            <a:off x="4490013" y="1838368"/>
            <a:ext cx="2982142" cy="215444"/>
          </a:xfrm>
          <a:prstGeom prst="rect">
            <a:avLst/>
          </a:prstGeom>
          <a:noFill/>
        </p:spPr>
        <p:txBody>
          <a:bodyPr wrap="square" lIns="0" tIns="0" rIns="0" bIns="0">
            <a:spAutoFit/>
          </a:bodyPr>
          <a:lstStyle>
            <a:defPPr>
              <a:defRPr lang="en-US"/>
            </a:defPPr>
            <a:lvl1pPr lvl="0" defTabSz="932472" fontAlgn="base">
              <a:spcBef>
                <a:spcPct val="0"/>
              </a:spcBef>
              <a:spcAft>
                <a:spcPct val="0"/>
              </a:spcAft>
              <a:defRPr sz="1600" b="1">
                <a:ea typeface="Segoe UI" pitchFamily="34" charset="0"/>
                <a:cs typeface="Segoe UI" pitchFamily="34" charset="0"/>
              </a:defRPr>
            </a:lvl1p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Segoe UI Semibold"/>
                <a:cs typeface="Segoe UI" pitchFamily="34" charset="0"/>
              </a:rPr>
              <a:t>Analyze financial data</a:t>
            </a:r>
          </a:p>
        </p:txBody>
      </p:sp>
      <p:sp>
        <p:nvSpPr>
          <p:cNvPr id="44" name="Text Placeholder 2">
            <a:extLst>
              <a:ext uri="{FF2B5EF4-FFF2-40B4-BE49-F238E27FC236}">
                <a16:creationId xmlns:a16="http://schemas.microsoft.com/office/drawing/2014/main" id="{39AD6964-A655-C937-2AEE-A8EF793F760A}"/>
              </a:ext>
            </a:extLst>
          </p:cNvPr>
          <p:cNvSpPr txBox="1">
            <a:spLocks/>
          </p:cNvSpPr>
          <p:nvPr/>
        </p:nvSpPr>
        <p:spPr>
          <a:xfrm>
            <a:off x="4490013" y="2088676"/>
            <a:ext cx="2982142" cy="161583"/>
          </a:xfrm>
          <a:prstGeom prst="rect">
            <a:avLst/>
          </a:prstGeom>
        </p:spPr>
        <p:txBody>
          <a:bodyPr vert="horz" wrap="square" lIns="0" tIns="0" rIns="0" bIns="0" rtlCol="0" anchor="t" anchorCtr="0">
            <a:spAutoFit/>
          </a:bodyPr>
          <a:lstStyle>
            <a:lvl1pPr marL="228600" marR="0" indent="-22860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85263">
                      <a:srgbClr val="D83B01"/>
                    </a:gs>
                    <a:gs pos="58000">
                      <a:srgbClr val="D83B01"/>
                    </a:gs>
                  </a:gsLst>
                  <a:lin ang="18600000" scaled="0"/>
                </a:gra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Pct val="90000"/>
              <a:buFont typeface="Wingdings" panose="05000000000000000000" pitchFamily="2" charset="2"/>
              <a:buNone/>
              <a:tabLst/>
              <a:defRPr/>
            </a:pPr>
            <a:r>
              <a:rPr kumimoji="0" lang="en-US" sz="1050" b="0" i="0" u="none" strike="noStrike" kern="1200" cap="none" spc="0" normalizeH="0" baseline="0" noProof="0">
                <a:ln w="3175">
                  <a:noFill/>
                </a:ln>
                <a:solidFill>
                  <a:prstClr val="black"/>
                </a:solidFill>
                <a:effectLst/>
                <a:uLnTx/>
                <a:uFillTx/>
                <a:latin typeface="Segoe UI"/>
                <a:ea typeface="+mn-ea"/>
                <a:cs typeface="Segoe UI" panose="020B0502040204020203" pitchFamily="34" charset="0"/>
              </a:rPr>
              <a:t>Using a table to</a:t>
            </a:r>
          </a:p>
        </p:txBody>
      </p:sp>
      <p:grpSp>
        <p:nvGrpSpPr>
          <p:cNvPr id="45" name="Group 44" descr="Microsoft Excel logo">
            <a:extLst>
              <a:ext uri="{FF2B5EF4-FFF2-40B4-BE49-F238E27FC236}">
                <a16:creationId xmlns:a16="http://schemas.microsoft.com/office/drawing/2014/main" id="{967596A2-3484-3CFF-52A9-8576F55313D2}"/>
              </a:ext>
              <a:ext uri="{C183D7F6-B498-43B3-948B-1728B52AA6E4}">
                <adec:decorative xmlns:adec="http://schemas.microsoft.com/office/drawing/2017/decorative" val="0"/>
              </a:ext>
            </a:extLst>
          </p:cNvPr>
          <p:cNvGrpSpPr>
            <a:grpSpLocks/>
          </p:cNvGrpSpPr>
          <p:nvPr/>
        </p:nvGrpSpPr>
        <p:grpSpPr>
          <a:xfrm>
            <a:off x="7372685" y="1430404"/>
            <a:ext cx="534544" cy="534544"/>
            <a:chOff x="5831903" y="8381781"/>
            <a:chExt cx="534543" cy="534543"/>
          </a:xfrm>
        </p:grpSpPr>
        <p:sp>
          <p:nvSpPr>
            <p:cNvPr id="46" name="Rounded Rectangle 46">
              <a:extLst>
                <a:ext uri="{FF2B5EF4-FFF2-40B4-BE49-F238E27FC236}">
                  <a16:creationId xmlns:a16="http://schemas.microsoft.com/office/drawing/2014/main" id="{8860C2A0-0DB3-FBFE-8F7D-F3C39B605FFD}"/>
                </a:ext>
              </a:extLst>
            </p:cNvPr>
            <p:cNvSpPr/>
            <p:nvPr/>
          </p:nvSpPr>
          <p:spPr bwMode="auto">
            <a:xfrm>
              <a:off x="5831903" y="8381781"/>
              <a:ext cx="534543" cy="534543"/>
            </a:xfrm>
            <a:prstGeom prst="roundRect">
              <a:avLst/>
            </a:prstGeom>
            <a:solidFill>
              <a:schemeClr val="bg1"/>
            </a:solidFill>
            <a:ln>
              <a:noFill/>
              <a:headEnd type="none" w="med" len="med"/>
              <a:tailEnd type="none" w="med" len="med"/>
            </a:ln>
            <a:effectLst>
              <a:outerShdw blurRad="127643" dist="635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pic>
          <p:nvPicPr>
            <p:cNvPr id="47" name="Picture 8" descr="Microsoft Excel Logo - PNG and Vector - Logo Download">
              <a:hlinkClick r:id="rId6"/>
              <a:extLst>
                <a:ext uri="{FF2B5EF4-FFF2-40B4-BE49-F238E27FC236}">
                  <a16:creationId xmlns:a16="http://schemas.microsoft.com/office/drawing/2014/main" id="{E793A958-F062-5EB6-1F3F-E739C39C5A38}"/>
                </a:ext>
              </a:extLst>
            </p:cNvPr>
            <p:cNvPicPr>
              <a:picLocks noChangeArrowheads="1"/>
            </p:cNvPicPr>
            <p:nvPr/>
          </p:nvPicPr>
          <p:blipFill rotWithShape="1">
            <a:blip r:embed="rId7" cstate="screen">
              <a:extLst>
                <a:ext uri="{28A0092B-C50C-407E-A947-70E740481C1C}">
                  <a14:useLocalDpi xmlns:a14="http://schemas.microsoft.com/office/drawing/2010/main"/>
                </a:ext>
              </a:extLst>
            </a:blip>
            <a:srcRect l="17073" t="17073" r="17073" b="17073"/>
            <a:stretch/>
          </p:blipFill>
          <p:spPr bwMode="auto">
            <a:xfrm>
              <a:off x="5943929" y="8493807"/>
              <a:ext cx="310492" cy="310492"/>
            </a:xfrm>
            <a:prstGeom prst="rect">
              <a:avLst/>
            </a:prstGeom>
            <a:noFill/>
            <a:extLst>
              <a:ext uri="{909E8E84-426E-40DD-AFC4-6F175D3DCCD1}">
                <a14:hiddenFill xmlns:a14="http://schemas.microsoft.com/office/drawing/2010/main">
                  <a:solidFill>
                    <a:srgbClr val="FFFFFF"/>
                  </a:solidFill>
                </a14:hiddenFill>
              </a:ext>
            </a:extLst>
          </p:spPr>
        </p:pic>
      </p:grpSp>
      <p:sp>
        <p:nvSpPr>
          <p:cNvPr id="48" name="Rectangle: Rounded Corners 6">
            <a:extLst>
              <a:ext uri="{FF2B5EF4-FFF2-40B4-BE49-F238E27FC236}">
                <a16:creationId xmlns:a16="http://schemas.microsoft.com/office/drawing/2014/main" id="{E72A1698-51C5-782F-E7BB-D7411718C4AA}"/>
              </a:ext>
              <a:ext uri="{C183D7F6-B498-43B3-948B-1728B52AA6E4}">
                <adec:decorative xmlns:adec="http://schemas.microsoft.com/office/drawing/2017/decorative" val="1"/>
              </a:ext>
            </a:extLst>
          </p:cNvPr>
          <p:cNvSpPr/>
          <p:nvPr/>
        </p:nvSpPr>
        <p:spPr bwMode="auto">
          <a:xfrm>
            <a:off x="4472324" y="2670111"/>
            <a:ext cx="3017520" cy="1005840"/>
          </a:xfrm>
          <a:prstGeom prst="roundRect">
            <a:avLst>
              <a:gd name="adj" fmla="val 8425"/>
            </a:avLst>
          </a:prstGeom>
          <a:solidFill>
            <a:schemeClr val="bg1"/>
          </a:solidFill>
          <a:ln w="25400">
            <a:gradFill>
              <a:gsLst>
                <a:gs pos="37000">
                  <a:srgbClr val="464FEB"/>
                </a:gs>
                <a:gs pos="69000">
                  <a:srgbClr val="47CFFA"/>
                </a:gs>
                <a:gs pos="91000">
                  <a:srgbClr val="B47CF8"/>
                </a:gs>
              </a:gsLst>
              <a:lin ang="3600000" scaled="0"/>
            </a:gradFill>
          </a:ln>
          <a:effectLst>
            <a:outerShdw blurRad="300618" dist="16429" dir="2700000" algn="tl" rotWithShape="0">
              <a:prstClr val="black">
                <a:alpha val="11839"/>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49" name="Title 1">
            <a:extLst>
              <a:ext uri="{FF2B5EF4-FFF2-40B4-BE49-F238E27FC236}">
                <a16:creationId xmlns:a16="http://schemas.microsoft.com/office/drawing/2014/main" id="{CDDFADE6-8846-DFAF-3D07-B1DEDE62E8F8}"/>
              </a:ext>
            </a:extLst>
          </p:cNvPr>
          <p:cNvSpPr txBox="1">
            <a:spLocks/>
          </p:cNvSpPr>
          <p:nvPr/>
        </p:nvSpPr>
        <p:spPr>
          <a:xfrm>
            <a:off x="4613434" y="3096087"/>
            <a:ext cx="2735299" cy="153888"/>
          </a:xfrm>
          <a:prstGeom prst="rect">
            <a:avLst/>
          </a:prstGeom>
        </p:spPr>
        <p:txBody>
          <a:bodyPr vert="horz" wrap="square" lIns="0" tIns="0" rIns="0" bIns="0" rtlCol="0" anchor="ctr">
            <a:spAutoFit/>
          </a:bodyPr>
          <a:lstStyle>
            <a:lvl1pPr algn="l" defTabSz="2402409" rtl="0" eaLnBrk="1" latinLnBrk="0" hangingPunct="1">
              <a:lnSpc>
                <a:spcPct val="100000"/>
              </a:lnSpc>
              <a:spcBef>
                <a:spcPct val="0"/>
              </a:spcBef>
              <a:buNone/>
              <a:defRPr lang="en-US" sz="9272" b="0" kern="1200" cap="none" spc="-129" baseline="0" dirty="0" smtClean="0">
                <a:ln w="3175">
                  <a:noFill/>
                </a:ln>
                <a:solidFill>
                  <a:schemeClr val="tx1"/>
                </a:solidFill>
                <a:effectLst/>
                <a:latin typeface="+mj-lt"/>
                <a:ea typeface="+mn-ea"/>
                <a:cs typeface="Segoe UI" pitchFamily="34" charset="0"/>
              </a:defRPr>
            </a:lvl1p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w="3175">
                  <a:noFill/>
                </a:ln>
                <a:gradFill>
                  <a:gsLst>
                    <a:gs pos="0">
                      <a:srgbClr val="1264B1"/>
                    </a:gs>
                    <a:gs pos="100000">
                      <a:srgbClr val="944DCF"/>
                    </a:gs>
                  </a:gsLst>
                  <a:lin ang="0" scaled="1"/>
                </a:gradFill>
                <a:effectLst/>
                <a:uLnTx/>
                <a:uFillTx/>
                <a:latin typeface="Segoe UI Semibold"/>
                <a:ea typeface="+mn-ea"/>
                <a:cs typeface="Segoe UI" pitchFamily="34" charset="0"/>
              </a:rPr>
              <a:t>Show data insights.</a:t>
            </a:r>
          </a:p>
        </p:txBody>
      </p:sp>
      <p:sp>
        <p:nvSpPr>
          <p:cNvPr id="50" name="TextBox 49">
            <a:extLst>
              <a:ext uri="{FF2B5EF4-FFF2-40B4-BE49-F238E27FC236}">
                <a16:creationId xmlns:a16="http://schemas.microsoft.com/office/drawing/2014/main" id="{BEE79CE9-2295-F15A-9CA1-7BD074D2C487}"/>
              </a:ext>
            </a:extLst>
          </p:cNvPr>
          <p:cNvSpPr txBox="1"/>
          <p:nvPr/>
        </p:nvSpPr>
        <p:spPr>
          <a:xfrm>
            <a:off x="8229191" y="1838368"/>
            <a:ext cx="2982142" cy="215444"/>
          </a:xfrm>
          <a:prstGeom prst="rect">
            <a:avLst/>
          </a:prstGeom>
          <a:noFill/>
        </p:spPr>
        <p:txBody>
          <a:bodyPr wrap="square" lIns="0" tIns="0" rIns="0" bIns="0">
            <a:spAutoFit/>
          </a:bodyPr>
          <a:lstStyle>
            <a:defPPr>
              <a:defRPr lang="en-US"/>
            </a:defPPr>
            <a:lvl1pPr lvl="0" defTabSz="932472" fontAlgn="base">
              <a:spcBef>
                <a:spcPct val="0"/>
              </a:spcBef>
              <a:spcAft>
                <a:spcPct val="0"/>
              </a:spcAft>
              <a:defRPr sz="1600" b="1">
                <a:ea typeface="Segoe UI" pitchFamily="34" charset="0"/>
                <a:cs typeface="Segoe UI" pitchFamily="34" charset="0"/>
              </a:defRPr>
            </a:lvl1p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Segoe UI Semibold"/>
                <a:cs typeface="Segoe UI" pitchFamily="34" charset="0"/>
              </a:rPr>
              <a:t>Meet with legal</a:t>
            </a:r>
          </a:p>
        </p:txBody>
      </p:sp>
      <p:sp>
        <p:nvSpPr>
          <p:cNvPr id="51" name="Text Placeholder 2">
            <a:extLst>
              <a:ext uri="{FF2B5EF4-FFF2-40B4-BE49-F238E27FC236}">
                <a16:creationId xmlns:a16="http://schemas.microsoft.com/office/drawing/2014/main" id="{EC7EBB76-6C46-5316-D0DE-2B68F9FE8177}"/>
              </a:ext>
            </a:extLst>
          </p:cNvPr>
          <p:cNvSpPr txBox="1">
            <a:spLocks/>
          </p:cNvSpPr>
          <p:nvPr/>
        </p:nvSpPr>
        <p:spPr>
          <a:xfrm>
            <a:off x="8229191" y="2088676"/>
            <a:ext cx="2982142" cy="161583"/>
          </a:xfrm>
          <a:prstGeom prst="rect">
            <a:avLst/>
          </a:prstGeom>
        </p:spPr>
        <p:txBody>
          <a:bodyPr vert="horz" wrap="square" lIns="0" tIns="0" rIns="0" bIns="0" rtlCol="0" anchor="t" anchorCtr="0">
            <a:spAutoFit/>
          </a:bodyPr>
          <a:lstStyle>
            <a:lvl1pPr marL="228600" marR="0" indent="-22860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85263">
                      <a:srgbClr val="D83B01"/>
                    </a:gs>
                    <a:gs pos="58000">
                      <a:srgbClr val="D83B01"/>
                    </a:gs>
                  </a:gsLst>
                  <a:lin ang="18600000" scaled="0"/>
                </a:gra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Pct val="90000"/>
              <a:buFont typeface="Wingdings" panose="05000000000000000000" pitchFamily="2" charset="2"/>
              <a:buNone/>
              <a:tabLst/>
              <a:defRPr/>
            </a:pPr>
            <a:r>
              <a:rPr kumimoji="0" lang="en-US" sz="1050" b="0" i="0" u="none" strike="noStrike" kern="1200" cap="none" spc="0" normalizeH="0" baseline="0" noProof="0">
                <a:ln w="3175">
                  <a:noFill/>
                </a:ln>
                <a:solidFill>
                  <a:prstClr val="black"/>
                </a:solidFill>
                <a:effectLst/>
                <a:uLnTx/>
                <a:uFillTx/>
                <a:latin typeface="Segoe UI"/>
                <a:ea typeface="+mn-ea"/>
                <a:cs typeface="Segoe UI" panose="020B0502040204020203" pitchFamily="34" charset="0"/>
              </a:rPr>
              <a:t>In the recap tab for the meeting</a:t>
            </a:r>
          </a:p>
        </p:txBody>
      </p:sp>
      <p:grpSp>
        <p:nvGrpSpPr>
          <p:cNvPr id="84" name="Group 83" descr="Microsoft Teams Logo">
            <a:extLst>
              <a:ext uri="{FF2B5EF4-FFF2-40B4-BE49-F238E27FC236}">
                <a16:creationId xmlns:a16="http://schemas.microsoft.com/office/drawing/2014/main" id="{65800763-CD87-5B20-97C2-826A1C3BAA53}"/>
              </a:ext>
              <a:ext uri="{C183D7F6-B498-43B3-948B-1728B52AA6E4}">
                <adec:decorative xmlns:adec="http://schemas.microsoft.com/office/drawing/2017/decorative" val="0"/>
              </a:ext>
            </a:extLst>
          </p:cNvPr>
          <p:cNvGrpSpPr>
            <a:grpSpLocks/>
          </p:cNvGrpSpPr>
          <p:nvPr/>
        </p:nvGrpSpPr>
        <p:grpSpPr>
          <a:xfrm>
            <a:off x="11118809" y="1412882"/>
            <a:ext cx="534543" cy="534543"/>
            <a:chOff x="3125234" y="13590476"/>
            <a:chExt cx="659280" cy="659280"/>
          </a:xfrm>
        </p:grpSpPr>
        <p:sp>
          <p:nvSpPr>
            <p:cNvPr id="88" name="Rounded Rectangle 56">
              <a:extLst>
                <a:ext uri="{FF2B5EF4-FFF2-40B4-BE49-F238E27FC236}">
                  <a16:creationId xmlns:a16="http://schemas.microsoft.com/office/drawing/2014/main" id="{8468E3EF-EB5F-B2B0-0FF6-A727336E4A09}"/>
                </a:ext>
              </a:extLst>
            </p:cNvPr>
            <p:cNvSpPr/>
            <p:nvPr/>
          </p:nvSpPr>
          <p:spPr bwMode="auto">
            <a:xfrm>
              <a:off x="3125234" y="13590476"/>
              <a:ext cx="659280" cy="659280"/>
            </a:xfrm>
            <a:prstGeom prst="roundRect">
              <a:avLst/>
            </a:prstGeom>
            <a:solidFill>
              <a:schemeClr val="bg1"/>
            </a:solidFill>
            <a:ln>
              <a:noFill/>
              <a:headEnd type="none" w="med" len="med"/>
              <a:tailEnd type="none" w="med" len="med"/>
            </a:ln>
            <a:effectLst>
              <a:outerShdw blurRad="127643" dist="635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pic>
          <p:nvPicPr>
            <p:cNvPr id="89" name="Graphic 88">
              <a:extLst>
                <a:ext uri="{FF2B5EF4-FFF2-40B4-BE49-F238E27FC236}">
                  <a16:creationId xmlns:a16="http://schemas.microsoft.com/office/drawing/2014/main" id="{94ABFA54-47A0-D686-C31A-2DC87247E75A}"/>
                </a:ext>
              </a:extLst>
            </p:cNvPr>
            <p:cNvPicPr>
              <a:picLocks noChangeAspect="1"/>
            </p:cNvPicPr>
            <p:nvPr/>
          </p:nvPicPr>
          <p:blipFill>
            <a:blip r:embed="rId8" cstate="screen">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3229606" y="13694555"/>
              <a:ext cx="451120" cy="451118"/>
            </a:xfrm>
            <a:prstGeom prst="rect">
              <a:avLst/>
            </a:prstGeom>
          </p:spPr>
        </p:pic>
      </p:grpSp>
      <p:sp>
        <p:nvSpPr>
          <p:cNvPr id="55" name="Rectangle: Rounded Corners 6">
            <a:extLst>
              <a:ext uri="{FF2B5EF4-FFF2-40B4-BE49-F238E27FC236}">
                <a16:creationId xmlns:a16="http://schemas.microsoft.com/office/drawing/2014/main" id="{3681F243-1DA0-3C5B-6FB5-82E15DD5E390}"/>
              </a:ext>
              <a:ext uri="{C183D7F6-B498-43B3-948B-1728B52AA6E4}">
                <adec:decorative xmlns:adec="http://schemas.microsoft.com/office/drawing/2017/decorative" val="1"/>
              </a:ext>
            </a:extLst>
          </p:cNvPr>
          <p:cNvSpPr/>
          <p:nvPr/>
        </p:nvSpPr>
        <p:spPr bwMode="auto">
          <a:xfrm>
            <a:off x="8211503" y="2670111"/>
            <a:ext cx="3017520" cy="1005840"/>
          </a:xfrm>
          <a:prstGeom prst="roundRect">
            <a:avLst>
              <a:gd name="adj" fmla="val 8425"/>
            </a:avLst>
          </a:prstGeom>
          <a:solidFill>
            <a:schemeClr val="bg1"/>
          </a:solidFill>
          <a:ln w="25400">
            <a:gradFill>
              <a:gsLst>
                <a:gs pos="37000">
                  <a:srgbClr val="464FEB"/>
                </a:gs>
                <a:gs pos="69000">
                  <a:srgbClr val="47CFFA"/>
                </a:gs>
                <a:gs pos="91000">
                  <a:srgbClr val="B47CF8"/>
                </a:gs>
              </a:gsLst>
              <a:lin ang="3600000" scaled="0"/>
            </a:gradFill>
          </a:ln>
          <a:effectLst>
            <a:outerShdw blurRad="300618" dist="16429" dir="2700000" algn="tl" rotWithShape="0">
              <a:prstClr val="black">
                <a:alpha val="11839"/>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56" name="Title 1">
            <a:extLst>
              <a:ext uri="{FF2B5EF4-FFF2-40B4-BE49-F238E27FC236}">
                <a16:creationId xmlns:a16="http://schemas.microsoft.com/office/drawing/2014/main" id="{EBBA81AF-5955-19AB-6E14-DB88898C1D23}"/>
              </a:ext>
            </a:extLst>
          </p:cNvPr>
          <p:cNvSpPr txBox="1">
            <a:spLocks/>
          </p:cNvSpPr>
          <p:nvPr/>
        </p:nvSpPr>
        <p:spPr>
          <a:xfrm>
            <a:off x="8352613" y="3019143"/>
            <a:ext cx="2735299" cy="307777"/>
          </a:xfrm>
          <a:prstGeom prst="rect">
            <a:avLst/>
          </a:prstGeom>
        </p:spPr>
        <p:txBody>
          <a:bodyPr vert="horz" wrap="square" lIns="0" tIns="0" rIns="0" bIns="0" rtlCol="0" anchor="ctr">
            <a:spAutoFit/>
          </a:bodyPr>
          <a:lstStyle>
            <a:lvl1pPr algn="l" defTabSz="2402409" rtl="0" eaLnBrk="1" latinLnBrk="0" hangingPunct="1">
              <a:lnSpc>
                <a:spcPct val="100000"/>
              </a:lnSpc>
              <a:spcBef>
                <a:spcPct val="0"/>
              </a:spcBef>
              <a:buNone/>
              <a:defRPr lang="en-US" sz="9272" b="0" kern="1200" cap="none" spc="-129" baseline="0" dirty="0" smtClean="0">
                <a:ln w="3175">
                  <a:noFill/>
                </a:ln>
                <a:solidFill>
                  <a:schemeClr val="tx1"/>
                </a:solidFill>
                <a:effectLst/>
                <a:latin typeface="+mj-lt"/>
                <a:ea typeface="+mn-ea"/>
                <a:cs typeface="Segoe UI" pitchFamily="34" charset="0"/>
              </a:defRPr>
            </a:lvl1p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w="3175">
                  <a:noFill/>
                </a:ln>
                <a:gradFill>
                  <a:gsLst>
                    <a:gs pos="0">
                      <a:srgbClr val="1264B1"/>
                    </a:gs>
                    <a:gs pos="100000">
                      <a:srgbClr val="944DCF"/>
                    </a:gs>
                  </a:gsLst>
                  <a:lin ang="0" scaled="1"/>
                </a:gradFill>
                <a:effectLst/>
                <a:uLnTx/>
                <a:uFillTx/>
                <a:latin typeface="Segoe UI Semibold"/>
                <a:ea typeface="+mn-ea"/>
                <a:cs typeface="Segoe UI" pitchFamily="34" charset="0"/>
              </a:rPr>
              <a:t>List </a:t>
            </a:r>
            <a:r>
              <a:rPr kumimoji="0" lang="en-US" sz="1000" b="0" i="0" u="none" strike="noStrike" kern="1200" cap="none" spc="0" normalizeH="0" baseline="0" noProof="0">
                <a:ln w="3175">
                  <a:noFill/>
                </a:ln>
                <a:solidFill>
                  <a:prstClr val="black"/>
                </a:solidFill>
                <a:effectLst/>
                <a:uLnTx/>
                <a:uFillTx/>
                <a:latin typeface="Segoe UI"/>
                <a:ea typeface="+mn-ea"/>
                <a:cs typeface="Segoe UI" pitchFamily="34" charset="0"/>
              </a:rPr>
              <a:t>all of the legal notifications required for the offer sheet.</a:t>
            </a:r>
          </a:p>
        </p:txBody>
      </p:sp>
      <p:sp>
        <p:nvSpPr>
          <p:cNvPr id="57" name="TextBox 56">
            <a:extLst>
              <a:ext uri="{FF2B5EF4-FFF2-40B4-BE49-F238E27FC236}">
                <a16:creationId xmlns:a16="http://schemas.microsoft.com/office/drawing/2014/main" id="{FDA748B1-1429-1477-3FBE-AF4A26046E51}"/>
              </a:ext>
            </a:extLst>
          </p:cNvPr>
          <p:cNvSpPr txBox="1"/>
          <p:nvPr/>
        </p:nvSpPr>
        <p:spPr>
          <a:xfrm>
            <a:off x="754898" y="4440281"/>
            <a:ext cx="2982142" cy="215444"/>
          </a:xfrm>
          <a:prstGeom prst="rect">
            <a:avLst/>
          </a:prstGeom>
          <a:noFill/>
        </p:spPr>
        <p:txBody>
          <a:bodyPr wrap="square" lIns="0" tIns="0" rIns="0" bIns="0">
            <a:spAutoFit/>
          </a:bodyPr>
          <a:lstStyle>
            <a:defPPr>
              <a:defRPr lang="en-US"/>
            </a:defPPr>
            <a:lvl1pPr lvl="0" defTabSz="932472" fontAlgn="base">
              <a:spcBef>
                <a:spcPct val="0"/>
              </a:spcBef>
              <a:spcAft>
                <a:spcPct val="0"/>
              </a:spcAft>
              <a:defRPr sz="1600" b="1">
                <a:ea typeface="Segoe UI" pitchFamily="34" charset="0"/>
                <a:cs typeface="Segoe UI" pitchFamily="34" charset="0"/>
              </a:defRPr>
            </a:lvl1p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Segoe UI Semibold"/>
                <a:cs typeface="Segoe UI" pitchFamily="34" charset="0"/>
              </a:rPr>
              <a:t>Create an executive presentation</a:t>
            </a:r>
          </a:p>
        </p:txBody>
      </p:sp>
      <p:sp>
        <p:nvSpPr>
          <p:cNvPr id="58" name="Text Placeholder 2">
            <a:extLst>
              <a:ext uri="{FF2B5EF4-FFF2-40B4-BE49-F238E27FC236}">
                <a16:creationId xmlns:a16="http://schemas.microsoft.com/office/drawing/2014/main" id="{B5DC1855-5BC4-949E-80DD-3B60E1F24AEB}"/>
              </a:ext>
            </a:extLst>
          </p:cNvPr>
          <p:cNvSpPr txBox="1">
            <a:spLocks/>
          </p:cNvSpPr>
          <p:nvPr/>
        </p:nvSpPr>
        <p:spPr>
          <a:xfrm>
            <a:off x="754898" y="4690589"/>
            <a:ext cx="2982142" cy="161583"/>
          </a:xfrm>
          <a:prstGeom prst="rect">
            <a:avLst/>
          </a:prstGeom>
        </p:spPr>
        <p:txBody>
          <a:bodyPr vert="horz" wrap="square" lIns="0" tIns="0" rIns="0" bIns="0" rtlCol="0" anchor="t" anchorCtr="0">
            <a:spAutoFit/>
          </a:bodyPr>
          <a:lstStyle>
            <a:lvl1pPr marL="228600" marR="0" indent="-22860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85263">
                      <a:srgbClr val="D83B01"/>
                    </a:gs>
                    <a:gs pos="58000">
                      <a:srgbClr val="D83B01"/>
                    </a:gs>
                  </a:gsLst>
                  <a:lin ang="18600000" scaled="0"/>
                </a:gra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Pct val="90000"/>
              <a:buFont typeface="Wingdings" panose="05000000000000000000" pitchFamily="2" charset="2"/>
              <a:buNone/>
              <a:tabLst/>
              <a:defRPr/>
            </a:pPr>
            <a:r>
              <a:rPr kumimoji="0" lang="en-US" sz="1050" b="0" i="0" u="none" strike="noStrike" kern="1200" cap="none" spc="0" normalizeH="0" baseline="0" noProof="0">
                <a:ln w="3175">
                  <a:noFill/>
                </a:ln>
                <a:solidFill>
                  <a:prstClr val="black"/>
                </a:solidFill>
                <a:effectLst/>
                <a:uLnTx/>
                <a:uFillTx/>
                <a:latin typeface="Segoe UI"/>
                <a:ea typeface="+mn-ea"/>
                <a:cs typeface="Segoe UI" panose="020B0502040204020203" pitchFamily="34" charset="0"/>
              </a:rPr>
              <a:t>From a new presentation</a:t>
            </a:r>
          </a:p>
        </p:txBody>
      </p:sp>
      <p:grpSp>
        <p:nvGrpSpPr>
          <p:cNvPr id="59" name="Group 58" descr="Microsoft PowerPoint Logo">
            <a:extLst>
              <a:ext uri="{FF2B5EF4-FFF2-40B4-BE49-F238E27FC236}">
                <a16:creationId xmlns:a16="http://schemas.microsoft.com/office/drawing/2014/main" id="{E693C5FD-CC4D-878C-57D1-E42822F18902}"/>
              </a:ext>
            </a:extLst>
          </p:cNvPr>
          <p:cNvGrpSpPr>
            <a:grpSpLocks/>
          </p:cNvGrpSpPr>
          <p:nvPr/>
        </p:nvGrpSpPr>
        <p:grpSpPr>
          <a:xfrm>
            <a:off x="3641326" y="4031175"/>
            <a:ext cx="534544" cy="534544"/>
            <a:chOff x="587375" y="1790700"/>
            <a:chExt cx="1371600" cy="1371600"/>
          </a:xfrm>
        </p:grpSpPr>
        <p:sp>
          <p:nvSpPr>
            <p:cNvPr id="60" name="Rounded Rectangle 46">
              <a:extLst>
                <a:ext uri="{FF2B5EF4-FFF2-40B4-BE49-F238E27FC236}">
                  <a16:creationId xmlns:a16="http://schemas.microsoft.com/office/drawing/2014/main" id="{A9B3C393-E3E0-6EEB-FB7F-43C6D1A7DC5E}"/>
                </a:ext>
              </a:extLst>
            </p:cNvPr>
            <p:cNvSpPr/>
            <p:nvPr/>
          </p:nvSpPr>
          <p:spPr bwMode="auto">
            <a:xfrm>
              <a:off x="587375" y="1790700"/>
              <a:ext cx="1371600" cy="1371600"/>
            </a:xfrm>
            <a:prstGeom prst="roundRect">
              <a:avLst/>
            </a:prstGeom>
            <a:solidFill>
              <a:schemeClr val="bg1"/>
            </a:solidFill>
            <a:ln>
              <a:noFill/>
              <a:headEnd type="none" w="med" len="med"/>
              <a:tailEnd type="none" w="med" len="med"/>
            </a:ln>
            <a:effectLst>
              <a:outerShdw blurRad="127643" dist="635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pic>
          <p:nvPicPr>
            <p:cNvPr id="61" name="Picture 2" descr="Microsoft PowerPoint Logo - PNG and Vector - Logo Download">
              <a:hlinkClick r:id="rId10"/>
              <a:extLst>
                <a:ext uri="{FF2B5EF4-FFF2-40B4-BE49-F238E27FC236}">
                  <a16:creationId xmlns:a16="http://schemas.microsoft.com/office/drawing/2014/main" id="{2FB9CB2A-B1B8-5F60-F864-DBAC905FF472}"/>
                </a:ext>
              </a:extLst>
            </p:cNvPr>
            <p:cNvPicPr>
              <a:picLocks noChangeAspect="1" noChangeArrowheads="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822643" y="2057400"/>
              <a:ext cx="901064" cy="838200"/>
            </a:xfrm>
            <a:prstGeom prst="rect">
              <a:avLst/>
            </a:prstGeom>
            <a:noFill/>
            <a:extLst>
              <a:ext uri="{909E8E84-426E-40DD-AFC4-6F175D3DCCD1}">
                <a14:hiddenFill xmlns:a14="http://schemas.microsoft.com/office/drawing/2010/main">
                  <a:solidFill>
                    <a:srgbClr val="FFFFFF"/>
                  </a:solidFill>
                </a14:hiddenFill>
              </a:ext>
            </a:extLst>
          </p:spPr>
        </p:pic>
      </p:grpSp>
      <p:sp>
        <p:nvSpPr>
          <p:cNvPr id="62" name="Rectangle: Rounded Corners 6">
            <a:extLst>
              <a:ext uri="{FF2B5EF4-FFF2-40B4-BE49-F238E27FC236}">
                <a16:creationId xmlns:a16="http://schemas.microsoft.com/office/drawing/2014/main" id="{E0B41353-7062-56C4-23DC-0E3C382B9317}"/>
              </a:ext>
              <a:ext uri="{C183D7F6-B498-43B3-948B-1728B52AA6E4}">
                <adec:decorative xmlns:adec="http://schemas.microsoft.com/office/drawing/2017/decorative" val="1"/>
              </a:ext>
            </a:extLst>
          </p:cNvPr>
          <p:cNvSpPr/>
          <p:nvPr/>
        </p:nvSpPr>
        <p:spPr bwMode="auto">
          <a:xfrm>
            <a:off x="737209" y="5272287"/>
            <a:ext cx="3017520" cy="1005840"/>
          </a:xfrm>
          <a:prstGeom prst="roundRect">
            <a:avLst>
              <a:gd name="adj" fmla="val 8425"/>
            </a:avLst>
          </a:prstGeom>
          <a:solidFill>
            <a:schemeClr val="bg1"/>
          </a:solidFill>
          <a:ln w="25400">
            <a:gradFill>
              <a:gsLst>
                <a:gs pos="37000">
                  <a:srgbClr val="464FEB"/>
                </a:gs>
                <a:gs pos="69000">
                  <a:srgbClr val="47CFFA"/>
                </a:gs>
                <a:gs pos="91000">
                  <a:srgbClr val="B47CF8"/>
                </a:gs>
              </a:gsLst>
              <a:lin ang="3600000" scaled="0"/>
            </a:gradFill>
          </a:ln>
          <a:effectLst>
            <a:outerShdw blurRad="300618" dist="16429" dir="2700000" algn="tl" rotWithShape="0">
              <a:prstClr val="black">
                <a:alpha val="11839"/>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63" name="Title 1">
            <a:extLst>
              <a:ext uri="{FF2B5EF4-FFF2-40B4-BE49-F238E27FC236}">
                <a16:creationId xmlns:a16="http://schemas.microsoft.com/office/drawing/2014/main" id="{769A7DE5-F247-E307-499D-B92BF412E87B}"/>
              </a:ext>
            </a:extLst>
          </p:cNvPr>
          <p:cNvSpPr txBox="1">
            <a:spLocks/>
          </p:cNvSpPr>
          <p:nvPr/>
        </p:nvSpPr>
        <p:spPr>
          <a:xfrm>
            <a:off x="878319" y="5467431"/>
            <a:ext cx="2735299" cy="615553"/>
          </a:xfrm>
          <a:prstGeom prst="rect">
            <a:avLst/>
          </a:prstGeom>
        </p:spPr>
        <p:txBody>
          <a:bodyPr vert="horz" wrap="square" lIns="0" tIns="0" rIns="0" bIns="0" rtlCol="0" anchor="ctr">
            <a:spAutoFit/>
          </a:bodyPr>
          <a:lstStyle>
            <a:lvl1pPr algn="l" defTabSz="2402409" rtl="0" eaLnBrk="1" latinLnBrk="0" hangingPunct="1">
              <a:lnSpc>
                <a:spcPct val="100000"/>
              </a:lnSpc>
              <a:spcBef>
                <a:spcPct val="0"/>
              </a:spcBef>
              <a:buNone/>
              <a:defRPr lang="en-US" sz="9272" b="0" kern="1200" cap="none" spc="-129" baseline="0" dirty="0" smtClean="0">
                <a:ln w="3175">
                  <a:noFill/>
                </a:ln>
                <a:solidFill>
                  <a:schemeClr val="tx1"/>
                </a:solidFill>
                <a:effectLst/>
                <a:latin typeface="+mj-lt"/>
                <a:ea typeface="+mn-ea"/>
                <a:cs typeface="Segoe UI" pitchFamily="34" charset="0"/>
              </a:defRPr>
            </a:lvl1p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w="3175">
                  <a:noFill/>
                </a:ln>
                <a:gradFill>
                  <a:gsLst>
                    <a:gs pos="0">
                      <a:srgbClr val="1264B1"/>
                    </a:gs>
                    <a:gs pos="100000">
                      <a:srgbClr val="944DCF"/>
                    </a:gs>
                  </a:gsLst>
                  <a:lin ang="0" scaled="1"/>
                </a:gradFill>
                <a:effectLst/>
                <a:uLnTx/>
                <a:uFillTx/>
                <a:latin typeface="Segoe UI Semibold"/>
                <a:ea typeface="+mn-ea"/>
                <a:cs typeface="Segoe UI" pitchFamily="34" charset="0"/>
              </a:rPr>
              <a:t>Create presentation from </a:t>
            </a:r>
            <a:r>
              <a:rPr kumimoji="0" lang="en-US" sz="1000" b="0" i="0" u="none" strike="noStrike" kern="1200" cap="none" spc="0" normalizeH="0" baseline="0" noProof="0">
                <a:ln w="3175">
                  <a:noFill/>
                </a:ln>
                <a:solidFill>
                  <a:prstClr val="black"/>
                </a:solidFill>
                <a:effectLst/>
                <a:uLnTx/>
                <a:uFillTx/>
                <a:latin typeface="Segoe UI"/>
                <a:ea typeface="+mn-ea"/>
                <a:cs typeface="Segoe UI" pitchFamily="34" charset="0"/>
              </a:rPr>
              <a:t>[Word document link to Deal Summary.docx] Be sure to include a summary slide, a conditions slide, and a financials slide</a:t>
            </a:r>
          </a:p>
        </p:txBody>
      </p:sp>
      <p:sp>
        <p:nvSpPr>
          <p:cNvPr id="64" name="TextBox 63">
            <a:extLst>
              <a:ext uri="{FF2B5EF4-FFF2-40B4-BE49-F238E27FC236}">
                <a16:creationId xmlns:a16="http://schemas.microsoft.com/office/drawing/2014/main" id="{4F81512A-2B15-B516-FE15-DE6E24AF6B4A}"/>
              </a:ext>
            </a:extLst>
          </p:cNvPr>
          <p:cNvSpPr txBox="1"/>
          <p:nvPr/>
        </p:nvSpPr>
        <p:spPr>
          <a:xfrm>
            <a:off x="4490013" y="4440281"/>
            <a:ext cx="2982142" cy="215444"/>
          </a:xfrm>
          <a:prstGeom prst="rect">
            <a:avLst/>
          </a:prstGeom>
          <a:noFill/>
        </p:spPr>
        <p:txBody>
          <a:bodyPr wrap="square" lIns="0" tIns="0" rIns="0" bIns="0">
            <a:spAutoFit/>
          </a:bodyPr>
          <a:lstStyle>
            <a:defPPr>
              <a:defRPr lang="en-US"/>
            </a:defPPr>
            <a:lvl1pPr lvl="0" defTabSz="932472" fontAlgn="base">
              <a:spcBef>
                <a:spcPct val="0"/>
              </a:spcBef>
              <a:spcAft>
                <a:spcPct val="0"/>
              </a:spcAft>
              <a:defRPr sz="1600" b="1">
                <a:ea typeface="Segoe UI" pitchFamily="34" charset="0"/>
                <a:cs typeface="Segoe UI" pitchFamily="34" charset="0"/>
              </a:defRPr>
            </a:lvl1p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Segoe UI Semibold"/>
                <a:cs typeface="Segoe UI" pitchFamily="34" charset="0"/>
              </a:rPr>
              <a:t>Refine Deal analysis</a:t>
            </a:r>
          </a:p>
        </p:txBody>
      </p:sp>
      <p:sp>
        <p:nvSpPr>
          <p:cNvPr id="65" name="Text Placeholder 2">
            <a:extLst>
              <a:ext uri="{FF2B5EF4-FFF2-40B4-BE49-F238E27FC236}">
                <a16:creationId xmlns:a16="http://schemas.microsoft.com/office/drawing/2014/main" id="{BD9773BB-3E93-31E1-EF3D-B76C95EA654E}"/>
              </a:ext>
            </a:extLst>
          </p:cNvPr>
          <p:cNvSpPr txBox="1">
            <a:spLocks/>
          </p:cNvSpPr>
          <p:nvPr/>
        </p:nvSpPr>
        <p:spPr>
          <a:xfrm>
            <a:off x="4490013" y="4690589"/>
            <a:ext cx="2982142" cy="161583"/>
          </a:xfrm>
          <a:prstGeom prst="rect">
            <a:avLst/>
          </a:prstGeom>
        </p:spPr>
        <p:txBody>
          <a:bodyPr vert="horz" wrap="square" lIns="0" tIns="0" rIns="0" bIns="0" rtlCol="0" anchor="t" anchorCtr="0">
            <a:spAutoFit/>
          </a:bodyPr>
          <a:lstStyle>
            <a:lvl1pPr marL="228600" marR="0" indent="-22860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85263">
                      <a:srgbClr val="D83B01"/>
                    </a:gs>
                    <a:gs pos="58000">
                      <a:srgbClr val="D83B01"/>
                    </a:gs>
                  </a:gsLst>
                  <a:lin ang="18600000" scaled="0"/>
                </a:gra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Pct val="90000"/>
              <a:buFont typeface="Wingdings" panose="05000000000000000000" pitchFamily="2" charset="2"/>
              <a:buNone/>
              <a:tabLst/>
              <a:defRPr/>
            </a:pPr>
            <a:r>
              <a:rPr kumimoji="0" lang="en-US" sz="1050" b="0" i="0" u="none" strike="noStrike" kern="1200" cap="none" spc="0" normalizeH="0" baseline="0" noProof="0">
                <a:ln w="3175">
                  <a:noFill/>
                </a:ln>
                <a:solidFill>
                  <a:prstClr val="black"/>
                </a:solidFill>
                <a:effectLst/>
                <a:uLnTx/>
                <a:uFillTx/>
                <a:latin typeface="Segoe UI"/>
                <a:ea typeface="+mn-ea"/>
                <a:cs typeface="Segoe UI" panose="020B0502040204020203" pitchFamily="34" charset="0"/>
              </a:rPr>
              <a:t>From the table in Excel prompt</a:t>
            </a:r>
          </a:p>
        </p:txBody>
      </p:sp>
      <p:grpSp>
        <p:nvGrpSpPr>
          <p:cNvPr id="78" name="Group 77" descr="Microsoft Excel logo">
            <a:extLst>
              <a:ext uri="{FF2B5EF4-FFF2-40B4-BE49-F238E27FC236}">
                <a16:creationId xmlns:a16="http://schemas.microsoft.com/office/drawing/2014/main" id="{2CB7E19F-CB83-41D2-2D4C-E5D16DB2C235}"/>
              </a:ext>
              <a:ext uri="{C183D7F6-B498-43B3-948B-1728B52AA6E4}">
                <adec:decorative xmlns:adec="http://schemas.microsoft.com/office/drawing/2017/decorative" val="0"/>
              </a:ext>
            </a:extLst>
          </p:cNvPr>
          <p:cNvGrpSpPr>
            <a:grpSpLocks/>
          </p:cNvGrpSpPr>
          <p:nvPr/>
        </p:nvGrpSpPr>
        <p:grpSpPr>
          <a:xfrm>
            <a:off x="7372337" y="4028484"/>
            <a:ext cx="534544" cy="534544"/>
            <a:chOff x="5831903" y="8381781"/>
            <a:chExt cx="534543" cy="534543"/>
          </a:xfrm>
        </p:grpSpPr>
        <p:sp>
          <p:nvSpPr>
            <p:cNvPr id="82" name="Rounded Rectangle 46">
              <a:extLst>
                <a:ext uri="{FF2B5EF4-FFF2-40B4-BE49-F238E27FC236}">
                  <a16:creationId xmlns:a16="http://schemas.microsoft.com/office/drawing/2014/main" id="{7698A1F3-194C-EC6F-EFDA-89807C5B2B13}"/>
                </a:ext>
              </a:extLst>
            </p:cNvPr>
            <p:cNvSpPr/>
            <p:nvPr/>
          </p:nvSpPr>
          <p:spPr bwMode="auto">
            <a:xfrm>
              <a:off x="5831903" y="8381781"/>
              <a:ext cx="534543" cy="534543"/>
            </a:xfrm>
            <a:prstGeom prst="roundRect">
              <a:avLst/>
            </a:prstGeom>
            <a:solidFill>
              <a:schemeClr val="bg1"/>
            </a:solidFill>
            <a:ln>
              <a:noFill/>
              <a:headEnd type="none" w="med" len="med"/>
              <a:tailEnd type="none" w="med" len="med"/>
            </a:ln>
            <a:effectLst>
              <a:outerShdw blurRad="127643" dist="635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pic>
          <p:nvPicPr>
            <p:cNvPr id="83" name="Picture 8" descr="Microsoft Excel Logo - PNG and Vector - Logo Download">
              <a:hlinkClick r:id="rId6"/>
              <a:extLst>
                <a:ext uri="{FF2B5EF4-FFF2-40B4-BE49-F238E27FC236}">
                  <a16:creationId xmlns:a16="http://schemas.microsoft.com/office/drawing/2014/main" id="{6558A411-86CB-EB15-AC6B-F31BD8063F17}"/>
                </a:ext>
              </a:extLst>
            </p:cNvPr>
            <p:cNvPicPr>
              <a:picLocks noChangeArrowheads="1"/>
            </p:cNvPicPr>
            <p:nvPr/>
          </p:nvPicPr>
          <p:blipFill rotWithShape="1">
            <a:blip r:embed="rId7" cstate="screen">
              <a:extLst>
                <a:ext uri="{28A0092B-C50C-407E-A947-70E740481C1C}">
                  <a14:useLocalDpi xmlns:a14="http://schemas.microsoft.com/office/drawing/2010/main"/>
                </a:ext>
              </a:extLst>
            </a:blip>
            <a:srcRect l="17073" t="17073" r="17073" b="17073"/>
            <a:stretch/>
          </p:blipFill>
          <p:spPr bwMode="auto">
            <a:xfrm>
              <a:off x="5943929" y="8493807"/>
              <a:ext cx="310492" cy="310492"/>
            </a:xfrm>
            <a:prstGeom prst="rect">
              <a:avLst/>
            </a:prstGeom>
            <a:noFill/>
            <a:extLst>
              <a:ext uri="{909E8E84-426E-40DD-AFC4-6F175D3DCCD1}">
                <a14:hiddenFill xmlns:a14="http://schemas.microsoft.com/office/drawing/2010/main">
                  <a:solidFill>
                    <a:srgbClr val="FFFFFF"/>
                  </a:solidFill>
                </a14:hiddenFill>
              </a:ext>
            </a:extLst>
          </p:spPr>
        </p:pic>
      </p:grpSp>
      <p:sp>
        <p:nvSpPr>
          <p:cNvPr id="69" name="Rectangle: Rounded Corners 6">
            <a:extLst>
              <a:ext uri="{FF2B5EF4-FFF2-40B4-BE49-F238E27FC236}">
                <a16:creationId xmlns:a16="http://schemas.microsoft.com/office/drawing/2014/main" id="{40A4371E-6D83-AF7D-60C4-C578F4CDD80F}"/>
              </a:ext>
              <a:ext uri="{C183D7F6-B498-43B3-948B-1728B52AA6E4}">
                <adec:decorative xmlns:adec="http://schemas.microsoft.com/office/drawing/2017/decorative" val="1"/>
              </a:ext>
            </a:extLst>
          </p:cNvPr>
          <p:cNvSpPr/>
          <p:nvPr/>
        </p:nvSpPr>
        <p:spPr bwMode="auto">
          <a:xfrm>
            <a:off x="4484614" y="5292771"/>
            <a:ext cx="2992940" cy="964873"/>
          </a:xfrm>
          <a:prstGeom prst="roundRect">
            <a:avLst>
              <a:gd name="adj" fmla="val 8425"/>
            </a:avLst>
          </a:prstGeom>
          <a:solidFill>
            <a:schemeClr val="bg1"/>
          </a:solidFill>
          <a:ln w="25400">
            <a:gradFill>
              <a:gsLst>
                <a:gs pos="37000">
                  <a:srgbClr val="464FEB"/>
                </a:gs>
                <a:gs pos="69000">
                  <a:srgbClr val="47CFFA"/>
                </a:gs>
                <a:gs pos="91000">
                  <a:srgbClr val="B47CF8"/>
                </a:gs>
              </a:gsLst>
              <a:lin ang="3600000" scaled="0"/>
            </a:gradFill>
          </a:ln>
          <a:effectLst>
            <a:outerShdw blurRad="300618" dist="16429" dir="2700000" algn="tl" rotWithShape="0">
              <a:prstClr val="black">
                <a:alpha val="11839"/>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70" name="Title 1">
            <a:extLst>
              <a:ext uri="{FF2B5EF4-FFF2-40B4-BE49-F238E27FC236}">
                <a16:creationId xmlns:a16="http://schemas.microsoft.com/office/drawing/2014/main" id="{B1220EA8-7BFD-88A6-2DF0-52698C0FFE1D}"/>
              </a:ext>
            </a:extLst>
          </p:cNvPr>
          <p:cNvSpPr txBox="1">
            <a:spLocks/>
          </p:cNvSpPr>
          <p:nvPr/>
        </p:nvSpPr>
        <p:spPr>
          <a:xfrm>
            <a:off x="4613434" y="5621318"/>
            <a:ext cx="2735299" cy="307777"/>
          </a:xfrm>
          <a:prstGeom prst="rect">
            <a:avLst/>
          </a:prstGeom>
          <a:noFill/>
        </p:spPr>
        <p:txBody>
          <a:bodyPr vert="horz" wrap="square" lIns="0" tIns="0" rIns="0" bIns="0" rtlCol="0" anchor="ctr">
            <a:spAutoFit/>
          </a:bodyPr>
          <a:lstStyle>
            <a:lvl1pPr algn="l" defTabSz="2402409" rtl="0" eaLnBrk="1" latinLnBrk="0" hangingPunct="1">
              <a:lnSpc>
                <a:spcPct val="100000"/>
              </a:lnSpc>
              <a:spcBef>
                <a:spcPct val="0"/>
              </a:spcBef>
              <a:buNone/>
              <a:defRPr lang="en-US" sz="9272" b="0" kern="1200" cap="none" spc="-129" baseline="0" dirty="0" smtClean="0">
                <a:ln w="3175">
                  <a:noFill/>
                </a:ln>
                <a:solidFill>
                  <a:schemeClr val="tx1"/>
                </a:solidFill>
                <a:effectLst/>
                <a:latin typeface="+mj-lt"/>
                <a:ea typeface="+mn-ea"/>
                <a:cs typeface="Segoe UI" pitchFamily="34" charset="0"/>
              </a:defRPr>
            </a:lvl1p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w="3175">
                  <a:noFill/>
                </a:ln>
                <a:gradFill>
                  <a:gsLst>
                    <a:gs pos="0">
                      <a:srgbClr val="1264B1"/>
                    </a:gs>
                    <a:gs pos="100000">
                      <a:srgbClr val="944DCF"/>
                    </a:gs>
                  </a:gsLst>
                  <a:lin ang="0" scaled="1"/>
                </a:gradFill>
                <a:effectLst/>
                <a:uLnTx/>
                <a:uFillTx/>
                <a:latin typeface="Segoe UI Semibold"/>
                <a:ea typeface="+mn-ea"/>
                <a:cs typeface="Segoe UI" pitchFamily="34" charset="0"/>
              </a:rPr>
              <a:t>Add a column </a:t>
            </a:r>
            <a:r>
              <a:rPr kumimoji="0" lang="en-US" sz="1000" b="0" i="0" u="none" strike="noStrike" kern="1200" cap="none" spc="0" normalizeH="0" baseline="0" noProof="0">
                <a:ln w="3175">
                  <a:noFill/>
                </a:ln>
                <a:solidFill>
                  <a:prstClr val="black"/>
                </a:solidFill>
                <a:effectLst/>
                <a:uLnTx/>
                <a:uFillTx/>
                <a:latin typeface="Segoe UI"/>
                <a:ea typeface="+mn-ea"/>
                <a:cs typeface="Segoe UI" pitchFamily="34" charset="0"/>
              </a:rPr>
              <a:t>to reduce the projected revenue by 3%</a:t>
            </a:r>
          </a:p>
        </p:txBody>
      </p:sp>
      <p:sp>
        <p:nvSpPr>
          <p:cNvPr id="71" name="TextBox 70">
            <a:extLst>
              <a:ext uri="{FF2B5EF4-FFF2-40B4-BE49-F238E27FC236}">
                <a16:creationId xmlns:a16="http://schemas.microsoft.com/office/drawing/2014/main" id="{92AB1EA9-50DE-472A-7A03-8926BCB0EB47}"/>
              </a:ext>
            </a:extLst>
          </p:cNvPr>
          <p:cNvSpPr txBox="1"/>
          <p:nvPr/>
        </p:nvSpPr>
        <p:spPr>
          <a:xfrm>
            <a:off x="8229191" y="4440281"/>
            <a:ext cx="2982142" cy="215444"/>
          </a:xfrm>
          <a:prstGeom prst="rect">
            <a:avLst/>
          </a:prstGeom>
          <a:noFill/>
        </p:spPr>
        <p:txBody>
          <a:bodyPr wrap="square" lIns="0" tIns="0" rIns="0" bIns="0">
            <a:spAutoFit/>
          </a:bodyPr>
          <a:lstStyle>
            <a:defPPr>
              <a:defRPr lang="en-US"/>
            </a:defPPr>
            <a:lvl1pPr lvl="0" defTabSz="932472" fontAlgn="base">
              <a:spcBef>
                <a:spcPct val="0"/>
              </a:spcBef>
              <a:spcAft>
                <a:spcPct val="0"/>
              </a:spcAft>
              <a:defRPr sz="1600" b="1">
                <a:ea typeface="Segoe UI" pitchFamily="34" charset="0"/>
                <a:cs typeface="Segoe UI" pitchFamily="34" charset="0"/>
              </a:defRPr>
            </a:lvl1p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Segoe UI Semibold"/>
                <a:cs typeface="Segoe UI" pitchFamily="34" charset="0"/>
              </a:rPr>
              <a:t>Update offer sheet</a:t>
            </a:r>
          </a:p>
        </p:txBody>
      </p:sp>
      <p:sp>
        <p:nvSpPr>
          <p:cNvPr id="72" name="Text Placeholder 2">
            <a:extLst>
              <a:ext uri="{FF2B5EF4-FFF2-40B4-BE49-F238E27FC236}">
                <a16:creationId xmlns:a16="http://schemas.microsoft.com/office/drawing/2014/main" id="{DF389F58-22DF-97F8-4977-2DC1D9242BAC}"/>
              </a:ext>
            </a:extLst>
          </p:cNvPr>
          <p:cNvSpPr txBox="1">
            <a:spLocks/>
          </p:cNvSpPr>
          <p:nvPr/>
        </p:nvSpPr>
        <p:spPr>
          <a:xfrm>
            <a:off x="8229191" y="4690589"/>
            <a:ext cx="2982142" cy="161583"/>
          </a:xfrm>
          <a:prstGeom prst="rect">
            <a:avLst/>
          </a:prstGeom>
        </p:spPr>
        <p:txBody>
          <a:bodyPr vert="horz" wrap="square" lIns="0" tIns="0" rIns="0" bIns="0" rtlCol="0" anchor="t" anchorCtr="0">
            <a:spAutoFit/>
          </a:bodyPr>
          <a:lstStyle>
            <a:lvl1pPr marL="228600" marR="0" indent="-22860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85263">
                      <a:srgbClr val="D83B01"/>
                    </a:gs>
                    <a:gs pos="58000">
                      <a:srgbClr val="D83B01"/>
                    </a:gs>
                  </a:gsLst>
                  <a:lin ang="18600000" scaled="0"/>
                </a:gra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Pct val="90000"/>
              <a:buFont typeface="Wingdings" panose="05000000000000000000" pitchFamily="2" charset="2"/>
              <a:buNone/>
              <a:tabLst/>
              <a:defRPr/>
            </a:pPr>
            <a:r>
              <a:rPr kumimoji="0" lang="en-US" sz="1050" b="0" i="0" u="none" strike="noStrike" kern="1200" cap="none" spc="0" normalizeH="0" baseline="0" noProof="0">
                <a:ln w="3175">
                  <a:noFill/>
                </a:ln>
                <a:solidFill>
                  <a:prstClr val="black"/>
                </a:solidFill>
                <a:effectLst/>
                <a:uLnTx/>
                <a:uFillTx/>
                <a:latin typeface="Segoe UI"/>
                <a:ea typeface="+mn-ea"/>
                <a:cs typeface="Segoe UI" panose="020B0502040204020203" pitchFamily="34" charset="0"/>
              </a:rPr>
              <a:t>From a new line select Draft with Copilot</a:t>
            </a:r>
          </a:p>
        </p:txBody>
      </p:sp>
      <p:grpSp>
        <p:nvGrpSpPr>
          <p:cNvPr id="38" name="Group 37" descr="Bing logo">
            <a:extLst>
              <a:ext uri="{FF2B5EF4-FFF2-40B4-BE49-F238E27FC236}">
                <a16:creationId xmlns:a16="http://schemas.microsoft.com/office/drawing/2014/main" id="{D5A2A446-D1EE-FFAB-3091-31F026D128E4}"/>
              </a:ext>
              <a:ext uri="{C183D7F6-B498-43B3-948B-1728B52AA6E4}">
                <adec:decorative xmlns:adec="http://schemas.microsoft.com/office/drawing/2017/decorative" val="0"/>
              </a:ext>
            </a:extLst>
          </p:cNvPr>
          <p:cNvGrpSpPr>
            <a:grpSpLocks/>
          </p:cNvGrpSpPr>
          <p:nvPr/>
        </p:nvGrpSpPr>
        <p:grpSpPr>
          <a:xfrm>
            <a:off x="11118808" y="4026756"/>
            <a:ext cx="534543" cy="534543"/>
            <a:chOff x="12778532" y="5665565"/>
            <a:chExt cx="534543" cy="534543"/>
          </a:xfrm>
        </p:grpSpPr>
        <p:sp>
          <p:nvSpPr>
            <p:cNvPr id="39" name="Rounded Rectangle 46">
              <a:hlinkClick r:id="rId12"/>
              <a:extLst>
                <a:ext uri="{FF2B5EF4-FFF2-40B4-BE49-F238E27FC236}">
                  <a16:creationId xmlns:a16="http://schemas.microsoft.com/office/drawing/2014/main" id="{A4F3BB0D-E800-5D2F-6253-574AE6305F68}"/>
                </a:ext>
              </a:extLst>
            </p:cNvPr>
            <p:cNvSpPr/>
            <p:nvPr/>
          </p:nvSpPr>
          <p:spPr bwMode="auto">
            <a:xfrm>
              <a:off x="12778532" y="5665565"/>
              <a:ext cx="534543" cy="534543"/>
            </a:xfrm>
            <a:prstGeom prst="roundRect">
              <a:avLst/>
            </a:prstGeom>
            <a:solidFill>
              <a:schemeClr val="bg1"/>
            </a:solidFill>
            <a:ln>
              <a:noFill/>
              <a:headEnd type="none" w="med" len="med"/>
              <a:tailEnd type="none" w="med" len="med"/>
            </a:ln>
            <a:effectLst>
              <a:outerShdw blurRad="127643" dist="635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pic>
          <p:nvPicPr>
            <p:cNvPr id="40" name="Picture 39" descr="A picture containing graphics, logo, symbol, electric blue&#10;&#10;Description automatically generated">
              <a:hlinkClick r:id="rId12"/>
              <a:extLst>
                <a:ext uri="{FF2B5EF4-FFF2-40B4-BE49-F238E27FC236}">
                  <a16:creationId xmlns:a16="http://schemas.microsoft.com/office/drawing/2014/main" id="{6A6D77D4-2CCA-9AC5-82DB-4DB31BE2E41F}"/>
                </a:ext>
              </a:extLst>
            </p:cNvPr>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12870088" y="5768479"/>
              <a:ext cx="382583" cy="371252"/>
            </a:xfrm>
            <a:prstGeom prst="rect">
              <a:avLst/>
            </a:prstGeom>
          </p:spPr>
        </p:pic>
      </p:grpSp>
      <p:sp>
        <p:nvSpPr>
          <p:cNvPr id="76" name="Rectangle: Rounded Corners 6">
            <a:extLst>
              <a:ext uri="{FF2B5EF4-FFF2-40B4-BE49-F238E27FC236}">
                <a16:creationId xmlns:a16="http://schemas.microsoft.com/office/drawing/2014/main" id="{238CB7F0-E4F3-B799-E277-6C83030BC9CA}"/>
              </a:ext>
              <a:ext uri="{C183D7F6-B498-43B3-948B-1728B52AA6E4}">
                <adec:decorative xmlns:adec="http://schemas.microsoft.com/office/drawing/2017/decorative" val="1"/>
              </a:ext>
            </a:extLst>
          </p:cNvPr>
          <p:cNvSpPr/>
          <p:nvPr/>
        </p:nvSpPr>
        <p:spPr bwMode="auto">
          <a:xfrm>
            <a:off x="8211503" y="5272287"/>
            <a:ext cx="3017520" cy="1005840"/>
          </a:xfrm>
          <a:prstGeom prst="roundRect">
            <a:avLst>
              <a:gd name="adj" fmla="val 8425"/>
            </a:avLst>
          </a:prstGeom>
          <a:solidFill>
            <a:schemeClr val="bg1"/>
          </a:solidFill>
          <a:ln w="25400">
            <a:gradFill>
              <a:gsLst>
                <a:gs pos="37000">
                  <a:srgbClr val="464FEB"/>
                </a:gs>
                <a:gs pos="69000">
                  <a:srgbClr val="47CFFA"/>
                </a:gs>
                <a:gs pos="91000">
                  <a:srgbClr val="B47CF8"/>
                </a:gs>
              </a:gsLst>
              <a:lin ang="3600000" scaled="0"/>
            </a:gradFill>
          </a:ln>
          <a:effectLst>
            <a:outerShdw blurRad="300618" dist="16429" dir="2700000" algn="tl" rotWithShape="0">
              <a:prstClr val="black">
                <a:alpha val="11839"/>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77" name="Title 1">
            <a:extLst>
              <a:ext uri="{FF2B5EF4-FFF2-40B4-BE49-F238E27FC236}">
                <a16:creationId xmlns:a16="http://schemas.microsoft.com/office/drawing/2014/main" id="{9924973E-1097-97F3-D29F-A5B8BE98081A}"/>
              </a:ext>
            </a:extLst>
          </p:cNvPr>
          <p:cNvSpPr txBox="1">
            <a:spLocks/>
          </p:cNvSpPr>
          <p:nvPr/>
        </p:nvSpPr>
        <p:spPr>
          <a:xfrm>
            <a:off x="8352613" y="5544375"/>
            <a:ext cx="2735299" cy="461665"/>
          </a:xfrm>
          <a:prstGeom prst="rect">
            <a:avLst/>
          </a:prstGeom>
        </p:spPr>
        <p:txBody>
          <a:bodyPr vert="horz" wrap="square" lIns="0" tIns="0" rIns="0" bIns="0" rtlCol="0" anchor="ctr">
            <a:spAutoFit/>
          </a:bodyPr>
          <a:lstStyle>
            <a:lvl1pPr algn="l" defTabSz="2402409" rtl="0" eaLnBrk="1" latinLnBrk="0" hangingPunct="1">
              <a:lnSpc>
                <a:spcPct val="100000"/>
              </a:lnSpc>
              <a:spcBef>
                <a:spcPct val="0"/>
              </a:spcBef>
              <a:buNone/>
              <a:defRPr lang="en-US" sz="9272" b="0" kern="1200" cap="none" spc="-129" baseline="0" dirty="0" smtClean="0">
                <a:ln w="3175">
                  <a:noFill/>
                </a:ln>
                <a:solidFill>
                  <a:schemeClr val="tx1"/>
                </a:solidFill>
                <a:effectLst/>
                <a:latin typeface="+mj-lt"/>
                <a:ea typeface="+mn-ea"/>
                <a:cs typeface="Segoe UI" pitchFamily="34" charset="0"/>
              </a:defRPr>
            </a:lvl1p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w="3175">
                  <a:noFill/>
                </a:ln>
                <a:gradFill>
                  <a:gsLst>
                    <a:gs pos="0">
                      <a:srgbClr val="1264B1"/>
                    </a:gs>
                    <a:gs pos="100000">
                      <a:srgbClr val="944DCF"/>
                    </a:gs>
                  </a:gsLst>
                  <a:lin ang="0" scaled="1"/>
                </a:gradFill>
                <a:effectLst/>
                <a:uLnTx/>
                <a:uFillTx/>
                <a:latin typeface="Segoe UI Semibold"/>
                <a:ea typeface="+mn-ea"/>
                <a:cs typeface="Segoe UI" pitchFamily="34" charset="0"/>
              </a:rPr>
              <a:t>Add a new section </a:t>
            </a:r>
            <a:r>
              <a:rPr kumimoji="0" lang="en-US" sz="1000" b="0" i="0" u="none" strike="noStrike" kern="1200" cap="none" spc="0" normalizeH="0" baseline="0" noProof="0">
                <a:ln w="3175">
                  <a:noFill/>
                </a:ln>
                <a:solidFill>
                  <a:prstClr val="black"/>
                </a:solidFill>
                <a:effectLst/>
                <a:uLnTx/>
                <a:uFillTx/>
                <a:latin typeface="Segoe UI"/>
                <a:ea typeface="+mn-ea"/>
                <a:cs typeface="Segoe UI" pitchFamily="34" charset="0"/>
              </a:rPr>
              <a:t>on the conditions for the deal based on </a:t>
            </a:r>
            <a:r>
              <a:rPr kumimoji="0" lang="en-US" sz="1000" b="0" i="0" u="sng" strike="noStrike" kern="1200" cap="none" spc="0" normalizeH="0" baseline="0" noProof="0">
                <a:ln w="3175">
                  <a:noFill/>
                </a:ln>
                <a:solidFill>
                  <a:srgbClr val="0078D4"/>
                </a:solidFill>
                <a:effectLst/>
                <a:uLnTx/>
                <a:uFillTx/>
                <a:latin typeface="Segoe UI"/>
                <a:ea typeface="+mn-ea"/>
                <a:cs typeface="Segoe UI" pitchFamily="34" charset="0"/>
              </a:rPr>
              <a:t>Legal team meeting transcript.docx</a:t>
            </a:r>
          </a:p>
        </p:txBody>
      </p:sp>
    </p:spTree>
    <p:extLst>
      <p:ext uri="{BB962C8B-B14F-4D97-AF65-F5344CB8AC3E}">
        <p14:creationId xmlns:p14="http://schemas.microsoft.com/office/powerpoint/2010/main" val="3088771277"/>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9">
            <a:extLst>
              <a:ext uri="{FF2B5EF4-FFF2-40B4-BE49-F238E27FC236}">
                <a16:creationId xmlns:a16="http://schemas.microsoft.com/office/drawing/2014/main" id="{FEA2A9EB-F81F-2175-A9D3-55EA7DF0AAC3}"/>
              </a:ext>
            </a:extLst>
          </p:cNvPr>
          <p:cNvSpPr>
            <a:spLocks noGrp="1"/>
          </p:cNvSpPr>
          <p:nvPr>
            <p:ph type="title"/>
          </p:nvPr>
        </p:nvSpPr>
        <p:spPr>
          <a:xfrm>
            <a:off x="588263" y="457200"/>
            <a:ext cx="11018520" cy="984885"/>
          </a:xfrm>
          <a:noFill/>
        </p:spPr>
        <p:txBody>
          <a:bodyPr wrap="square">
            <a:spAutoFit/>
          </a:bodyPr>
          <a:lstStyle/>
          <a:p>
            <a:pPr defTabSz="914400"/>
            <a:r>
              <a:rPr lang="en-US" sz="3200">
                <a:gradFill flip="none" rotWithShape="1">
                  <a:gsLst>
                    <a:gs pos="50000">
                      <a:srgbClr val="8661C5"/>
                    </a:gs>
                    <a:gs pos="0">
                      <a:srgbClr val="3E76D4"/>
                    </a:gs>
                    <a:gs pos="100000">
                      <a:srgbClr val="C73ECC"/>
                    </a:gs>
                  </a:gsLst>
                  <a:lin ang="2700000" scaled="1"/>
                  <a:tileRect/>
                </a:gradFill>
                <a:cs typeface="+mn-cs"/>
              </a:rPr>
              <a:t>IT:</a:t>
            </a:r>
            <a:br>
              <a:rPr lang="en-US" sz="3200">
                <a:gradFill flip="none" rotWithShape="1">
                  <a:gsLst>
                    <a:gs pos="50000">
                      <a:srgbClr val="8661C5"/>
                    </a:gs>
                    <a:gs pos="0">
                      <a:srgbClr val="3E76D4"/>
                    </a:gs>
                    <a:gs pos="100000">
                      <a:srgbClr val="C73ECC"/>
                    </a:gs>
                  </a:gsLst>
                  <a:lin ang="2700000" scaled="1"/>
                  <a:tileRect/>
                </a:gradFill>
                <a:cs typeface="+mn-cs"/>
              </a:rPr>
            </a:br>
            <a:r>
              <a:rPr lang="en-US" sz="3200">
                <a:gradFill flip="none" rotWithShape="1">
                  <a:gsLst>
                    <a:gs pos="50000">
                      <a:srgbClr val="8661C5"/>
                    </a:gs>
                    <a:gs pos="0">
                      <a:srgbClr val="3E76D4"/>
                    </a:gs>
                    <a:gs pos="100000">
                      <a:srgbClr val="C73ECC"/>
                    </a:gs>
                  </a:gsLst>
                  <a:lin ang="2700000" scaled="1"/>
                  <a:tileRect/>
                </a:gradFill>
                <a:cs typeface="+mn-cs"/>
              </a:rPr>
              <a:t>Deploying a critical update with Microsoft 365 Copilot </a:t>
            </a:r>
            <a:endParaRPr lang="en-IN" sz="3200">
              <a:gradFill flip="none" rotWithShape="1">
                <a:gsLst>
                  <a:gs pos="50000">
                    <a:srgbClr val="8661C5"/>
                  </a:gs>
                  <a:gs pos="0">
                    <a:srgbClr val="3E76D4"/>
                  </a:gs>
                  <a:gs pos="100000">
                    <a:srgbClr val="C73ECC"/>
                  </a:gs>
                </a:gsLst>
                <a:lin ang="2700000" scaled="1"/>
                <a:tileRect/>
              </a:gradFill>
              <a:cs typeface="+mn-cs"/>
            </a:endParaRPr>
          </a:p>
        </p:txBody>
      </p:sp>
      <p:pic>
        <p:nvPicPr>
          <p:cNvPr id="2" name="Picture 2" descr="Microsoft Copilot logo">
            <a:extLst>
              <a:ext uri="{FF2B5EF4-FFF2-40B4-BE49-F238E27FC236}">
                <a16:creationId xmlns:a16="http://schemas.microsoft.com/office/drawing/2014/main" id="{2A43256F-480B-8E69-F04B-885C5E13F646}"/>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1121016" y="138046"/>
            <a:ext cx="914400" cy="914400"/>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a:extLst>
              <a:ext uri="{FF2B5EF4-FFF2-40B4-BE49-F238E27FC236}">
                <a16:creationId xmlns:a16="http://schemas.microsoft.com/office/drawing/2014/main" id="{24CA427C-7D5E-E25D-00C8-AD12AA320BFE}"/>
              </a:ext>
              <a:ext uri="{C183D7F6-B498-43B3-948B-1728B52AA6E4}">
                <adec:decorative xmlns:adec="http://schemas.microsoft.com/office/drawing/2017/decorative" val="1"/>
              </a:ext>
            </a:extLst>
          </p:cNvPr>
          <p:cNvGrpSpPr/>
          <p:nvPr/>
        </p:nvGrpSpPr>
        <p:grpSpPr>
          <a:xfrm>
            <a:off x="0" y="1672999"/>
            <a:ext cx="12188952" cy="4713514"/>
            <a:chOff x="0" y="1672999"/>
            <a:chExt cx="12188952" cy="4713514"/>
          </a:xfrm>
        </p:grpSpPr>
        <p:sp>
          <p:nvSpPr>
            <p:cNvPr id="6" name="Rectangle: Rounded Corners 6">
              <a:extLst>
                <a:ext uri="{FF2B5EF4-FFF2-40B4-BE49-F238E27FC236}">
                  <a16:creationId xmlns:a16="http://schemas.microsoft.com/office/drawing/2014/main" id="{18EA8DCC-00E3-1BFC-EB4A-34F17B86F4EF}"/>
                </a:ext>
                <a:ext uri="{C183D7F6-B498-43B3-948B-1728B52AA6E4}">
                  <adec:decorative xmlns:adec="http://schemas.microsoft.com/office/drawing/2017/decorative" val="1"/>
                </a:ext>
              </a:extLst>
            </p:cNvPr>
            <p:cNvSpPr>
              <a:spLocks/>
            </p:cNvSpPr>
            <p:nvPr/>
          </p:nvSpPr>
          <p:spPr bwMode="auto">
            <a:xfrm>
              <a:off x="588263" y="1715723"/>
              <a:ext cx="3315412" cy="2097087"/>
            </a:xfrm>
            <a:prstGeom prst="round2SameRect">
              <a:avLst>
                <a:gd name="adj1" fmla="val 0"/>
                <a:gd name="adj2" fmla="val 7267"/>
              </a:avLst>
            </a:prstGeom>
            <a:solidFill>
              <a:schemeClr val="bg1">
                <a:alpha val="73444"/>
              </a:schemeClr>
            </a:solidFill>
            <a:ln w="12700">
              <a:solidFill>
                <a:schemeClr val="bg1"/>
              </a:solid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7" name="Rectangle: Rounded Corners 6">
              <a:extLst>
                <a:ext uri="{FF2B5EF4-FFF2-40B4-BE49-F238E27FC236}">
                  <a16:creationId xmlns:a16="http://schemas.microsoft.com/office/drawing/2014/main" id="{BFB4BE4E-F4D8-D19F-B317-DC164A54E0B9}"/>
                </a:ext>
                <a:ext uri="{C183D7F6-B498-43B3-948B-1728B52AA6E4}">
                  <adec:decorative xmlns:adec="http://schemas.microsoft.com/office/drawing/2017/decorative" val="1"/>
                </a:ext>
              </a:extLst>
            </p:cNvPr>
            <p:cNvSpPr>
              <a:spLocks/>
            </p:cNvSpPr>
            <p:nvPr/>
          </p:nvSpPr>
          <p:spPr bwMode="auto">
            <a:xfrm>
              <a:off x="4323378" y="1715723"/>
              <a:ext cx="3315412" cy="2097087"/>
            </a:xfrm>
            <a:prstGeom prst="round2SameRect">
              <a:avLst>
                <a:gd name="adj1" fmla="val 0"/>
                <a:gd name="adj2" fmla="val 7267"/>
              </a:avLst>
            </a:prstGeom>
            <a:solidFill>
              <a:schemeClr val="bg1">
                <a:alpha val="73444"/>
              </a:schemeClr>
            </a:solidFill>
            <a:ln w="12700">
              <a:solidFill>
                <a:schemeClr val="bg1"/>
              </a:solid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8" name="Rectangle: Rounded Corners 6">
              <a:extLst>
                <a:ext uri="{FF2B5EF4-FFF2-40B4-BE49-F238E27FC236}">
                  <a16:creationId xmlns:a16="http://schemas.microsoft.com/office/drawing/2014/main" id="{FE0652C3-A26B-46E0-44DD-DE4B1B22F505}"/>
                </a:ext>
                <a:ext uri="{C183D7F6-B498-43B3-948B-1728B52AA6E4}">
                  <adec:decorative xmlns:adec="http://schemas.microsoft.com/office/drawing/2017/decorative" val="1"/>
                </a:ext>
              </a:extLst>
            </p:cNvPr>
            <p:cNvSpPr>
              <a:spLocks/>
            </p:cNvSpPr>
            <p:nvPr/>
          </p:nvSpPr>
          <p:spPr bwMode="auto">
            <a:xfrm>
              <a:off x="8062557" y="1687513"/>
              <a:ext cx="3315412" cy="2097087"/>
            </a:xfrm>
            <a:prstGeom prst="round2SameRect">
              <a:avLst>
                <a:gd name="adj1" fmla="val 0"/>
                <a:gd name="adj2" fmla="val 7267"/>
              </a:avLst>
            </a:prstGeom>
            <a:solidFill>
              <a:schemeClr val="bg1">
                <a:alpha val="73444"/>
              </a:schemeClr>
            </a:solidFill>
            <a:ln w="12700">
              <a:solidFill>
                <a:schemeClr val="bg1"/>
              </a:solid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0" name="Rectangle: Rounded Corners 3">
              <a:extLst>
                <a:ext uri="{FF2B5EF4-FFF2-40B4-BE49-F238E27FC236}">
                  <a16:creationId xmlns:a16="http://schemas.microsoft.com/office/drawing/2014/main" id="{904AC67F-3DE4-FCBF-F7A0-CA8405861131}"/>
                </a:ext>
                <a:ext uri="{C183D7F6-B498-43B3-948B-1728B52AA6E4}">
                  <adec:decorative xmlns:adec="http://schemas.microsoft.com/office/drawing/2017/decorative" val="1"/>
                </a:ext>
              </a:extLst>
            </p:cNvPr>
            <p:cNvSpPr/>
            <p:nvPr/>
          </p:nvSpPr>
          <p:spPr bwMode="auto">
            <a:xfrm>
              <a:off x="0" y="1672999"/>
              <a:ext cx="12188952" cy="45719"/>
            </a:xfrm>
            <a:prstGeom prst="roundRect">
              <a:avLst>
                <a:gd name="adj" fmla="val 11366"/>
              </a:avLst>
            </a:prstGeom>
            <a:gradFill flip="none" rotWithShape="1">
              <a:gsLst>
                <a:gs pos="0">
                  <a:srgbClr val="0F6CBD"/>
                </a:gs>
                <a:gs pos="100000">
                  <a:srgbClr val="9F51DE"/>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Segoe UI" pitchFamily="34" charset="0"/>
              </a:endParaRPr>
            </a:p>
          </p:txBody>
        </p:sp>
        <p:sp>
          <p:nvSpPr>
            <p:cNvPr id="18" name="Rectangle: Rounded Corners 6">
              <a:extLst>
                <a:ext uri="{FF2B5EF4-FFF2-40B4-BE49-F238E27FC236}">
                  <a16:creationId xmlns:a16="http://schemas.microsoft.com/office/drawing/2014/main" id="{FF8FF759-D450-18B9-2CA1-4EFCC6F949E7}"/>
                </a:ext>
                <a:ext uri="{C183D7F6-B498-43B3-948B-1728B52AA6E4}">
                  <adec:decorative xmlns:adec="http://schemas.microsoft.com/office/drawing/2017/decorative" val="1"/>
                </a:ext>
              </a:extLst>
            </p:cNvPr>
            <p:cNvSpPr>
              <a:spLocks/>
            </p:cNvSpPr>
            <p:nvPr/>
          </p:nvSpPr>
          <p:spPr bwMode="auto">
            <a:xfrm>
              <a:off x="588263" y="4289426"/>
              <a:ext cx="3315412" cy="2097087"/>
            </a:xfrm>
            <a:prstGeom prst="round2SameRect">
              <a:avLst>
                <a:gd name="adj1" fmla="val 0"/>
                <a:gd name="adj2" fmla="val 7267"/>
              </a:avLst>
            </a:prstGeom>
            <a:solidFill>
              <a:schemeClr val="bg1">
                <a:alpha val="73444"/>
              </a:schemeClr>
            </a:solidFill>
            <a:ln w="12700">
              <a:solidFill>
                <a:schemeClr val="bg1"/>
              </a:solid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9" name="Rectangle: Rounded Corners 6">
              <a:extLst>
                <a:ext uri="{FF2B5EF4-FFF2-40B4-BE49-F238E27FC236}">
                  <a16:creationId xmlns:a16="http://schemas.microsoft.com/office/drawing/2014/main" id="{444573FE-2705-7C2C-FE3C-BA1E877B1369}"/>
                </a:ext>
                <a:ext uri="{C183D7F6-B498-43B3-948B-1728B52AA6E4}">
                  <adec:decorative xmlns:adec="http://schemas.microsoft.com/office/drawing/2017/decorative" val="1"/>
                </a:ext>
              </a:extLst>
            </p:cNvPr>
            <p:cNvSpPr>
              <a:spLocks/>
            </p:cNvSpPr>
            <p:nvPr/>
          </p:nvSpPr>
          <p:spPr bwMode="auto">
            <a:xfrm>
              <a:off x="4323378" y="4289426"/>
              <a:ext cx="3315412" cy="2097087"/>
            </a:xfrm>
            <a:prstGeom prst="round2SameRect">
              <a:avLst>
                <a:gd name="adj1" fmla="val 0"/>
                <a:gd name="adj2" fmla="val 7267"/>
              </a:avLst>
            </a:prstGeom>
            <a:solidFill>
              <a:schemeClr val="bg1">
                <a:alpha val="73444"/>
              </a:schemeClr>
            </a:solidFill>
            <a:ln w="12700">
              <a:solidFill>
                <a:schemeClr val="bg1"/>
              </a:solid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0" name="Rectangle: Rounded Corners 6">
              <a:extLst>
                <a:ext uri="{FF2B5EF4-FFF2-40B4-BE49-F238E27FC236}">
                  <a16:creationId xmlns:a16="http://schemas.microsoft.com/office/drawing/2014/main" id="{6593A58E-A099-92E9-2E1D-85299B202E24}"/>
                </a:ext>
                <a:ext uri="{C183D7F6-B498-43B3-948B-1728B52AA6E4}">
                  <adec:decorative xmlns:adec="http://schemas.microsoft.com/office/drawing/2017/decorative" val="1"/>
                </a:ext>
              </a:extLst>
            </p:cNvPr>
            <p:cNvSpPr>
              <a:spLocks/>
            </p:cNvSpPr>
            <p:nvPr/>
          </p:nvSpPr>
          <p:spPr bwMode="auto">
            <a:xfrm>
              <a:off x="8062557" y="4289426"/>
              <a:ext cx="3315412" cy="2097087"/>
            </a:xfrm>
            <a:prstGeom prst="round2SameRect">
              <a:avLst>
                <a:gd name="adj1" fmla="val 0"/>
                <a:gd name="adj2" fmla="val 7267"/>
              </a:avLst>
            </a:prstGeom>
            <a:solidFill>
              <a:schemeClr val="bg1">
                <a:alpha val="73444"/>
              </a:schemeClr>
            </a:solidFill>
            <a:ln w="12700">
              <a:solidFill>
                <a:schemeClr val="bg1"/>
              </a:solid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1" name="Rectangle: Rounded Corners 3">
              <a:extLst>
                <a:ext uri="{FF2B5EF4-FFF2-40B4-BE49-F238E27FC236}">
                  <a16:creationId xmlns:a16="http://schemas.microsoft.com/office/drawing/2014/main" id="{D20ED42F-E211-B668-3C75-D2818D0C0CDC}"/>
                </a:ext>
                <a:ext uri="{C183D7F6-B498-43B3-948B-1728B52AA6E4}">
                  <adec:decorative xmlns:adec="http://schemas.microsoft.com/office/drawing/2017/decorative" val="1"/>
                </a:ext>
              </a:extLst>
            </p:cNvPr>
            <p:cNvSpPr/>
            <p:nvPr/>
          </p:nvSpPr>
          <p:spPr bwMode="auto">
            <a:xfrm>
              <a:off x="0" y="4274912"/>
              <a:ext cx="12188952" cy="45719"/>
            </a:xfrm>
            <a:prstGeom prst="roundRect">
              <a:avLst>
                <a:gd name="adj" fmla="val 11366"/>
              </a:avLst>
            </a:prstGeom>
            <a:gradFill flip="none" rotWithShape="1">
              <a:gsLst>
                <a:gs pos="0">
                  <a:srgbClr val="0F6CBD"/>
                </a:gs>
                <a:gs pos="100000">
                  <a:srgbClr val="9F51DE"/>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Segoe UI" pitchFamily="34" charset="0"/>
              </a:endParaRPr>
            </a:p>
          </p:txBody>
        </p:sp>
      </p:grpSp>
      <p:sp>
        <p:nvSpPr>
          <p:cNvPr id="33" name="TextBox 32">
            <a:extLst>
              <a:ext uri="{FF2B5EF4-FFF2-40B4-BE49-F238E27FC236}">
                <a16:creationId xmlns:a16="http://schemas.microsoft.com/office/drawing/2014/main" id="{F4A59A00-A0E0-D13B-8550-EF7878141FDC}"/>
              </a:ext>
            </a:extLst>
          </p:cNvPr>
          <p:cNvSpPr txBox="1">
            <a:spLocks/>
          </p:cNvSpPr>
          <p:nvPr/>
        </p:nvSpPr>
        <p:spPr>
          <a:xfrm>
            <a:off x="754898" y="1838368"/>
            <a:ext cx="2982142" cy="215444"/>
          </a:xfrm>
          <a:prstGeom prst="rect">
            <a:avLst/>
          </a:prstGeom>
          <a:noFill/>
        </p:spPr>
        <p:txBody>
          <a:bodyPr wrap="square" lIns="0" tIns="0" rIns="0" bIns="0" anchor="t">
            <a:spAutoFit/>
          </a:bodyPr>
          <a:lstStyle>
            <a:defPPr>
              <a:defRPr lang="en-US"/>
            </a:defPPr>
            <a:lvl1pPr lvl="0" defTabSz="932472" fontAlgn="base">
              <a:spcBef>
                <a:spcPct val="0"/>
              </a:spcBef>
              <a:spcAft>
                <a:spcPct val="0"/>
              </a:spcAft>
              <a:defRPr sz="1600" b="1">
                <a:ea typeface="Segoe UI" pitchFamily="34" charset="0"/>
                <a:cs typeface="Segoe UI" pitchFamily="34" charset="0"/>
              </a:defRPr>
            </a:lvl1p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Segoe UI Semibold"/>
                <a:cs typeface="Segoe UI"/>
              </a:rPr>
              <a:t>Create a project plan</a:t>
            </a:r>
          </a:p>
        </p:txBody>
      </p:sp>
      <p:sp>
        <p:nvSpPr>
          <p:cNvPr id="34" name="Text Placeholder 2">
            <a:extLst>
              <a:ext uri="{FF2B5EF4-FFF2-40B4-BE49-F238E27FC236}">
                <a16:creationId xmlns:a16="http://schemas.microsoft.com/office/drawing/2014/main" id="{CB4C93E3-CECF-7A38-1228-D48ED81581A4}"/>
              </a:ext>
            </a:extLst>
          </p:cNvPr>
          <p:cNvSpPr txBox="1">
            <a:spLocks/>
          </p:cNvSpPr>
          <p:nvPr/>
        </p:nvSpPr>
        <p:spPr>
          <a:xfrm>
            <a:off x="754898" y="2088676"/>
            <a:ext cx="2982142" cy="323165"/>
          </a:xfrm>
          <a:prstGeom prst="rect">
            <a:avLst/>
          </a:prstGeom>
        </p:spPr>
        <p:txBody>
          <a:bodyPr vert="horz" wrap="square" lIns="0" tIns="0" rIns="0" bIns="0" rtlCol="0" anchor="t" anchorCtr="0">
            <a:spAutoFit/>
          </a:bodyPr>
          <a:lstStyle>
            <a:lvl1pPr marL="228600" marR="0" indent="-22860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85263">
                      <a:srgbClr val="D83B01"/>
                    </a:gs>
                    <a:gs pos="58000">
                      <a:srgbClr val="D83B01"/>
                    </a:gs>
                  </a:gsLst>
                  <a:lin ang="18600000" scaled="0"/>
                </a:gra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Pct val="90000"/>
              <a:buFont typeface="Wingdings" panose="05000000000000000000" pitchFamily="2" charset="2"/>
              <a:buNone/>
              <a:tabLst/>
              <a:defRPr/>
            </a:pPr>
            <a:r>
              <a:rPr kumimoji="0" lang="en-US" sz="1050" b="0" i="0" u="none" strike="noStrike" kern="1200" cap="none" spc="0" normalizeH="0" baseline="0" noProof="0">
                <a:ln w="3175">
                  <a:noFill/>
                </a:ln>
                <a:solidFill>
                  <a:prstClr val="black"/>
                </a:solidFill>
                <a:effectLst/>
                <a:uLnTx/>
                <a:uFillTx/>
                <a:latin typeface="Segoe UI"/>
                <a:ea typeface="+mn-ea"/>
                <a:cs typeface="Segoe UI" panose="020B0502040204020203" pitchFamily="34" charset="0"/>
              </a:rPr>
              <a:t>From the Teams apps prompt Copilot in Microsoft 365 Chat</a:t>
            </a:r>
          </a:p>
        </p:txBody>
      </p:sp>
      <p:grpSp>
        <p:nvGrpSpPr>
          <p:cNvPr id="45" name="Group 44" descr="Microsoft Copilot logo">
            <a:extLst>
              <a:ext uri="{FF2B5EF4-FFF2-40B4-BE49-F238E27FC236}">
                <a16:creationId xmlns:a16="http://schemas.microsoft.com/office/drawing/2014/main" id="{2A8D0037-0155-E34C-D484-3CE3B33C5B99}"/>
              </a:ext>
            </a:extLst>
          </p:cNvPr>
          <p:cNvGrpSpPr>
            <a:grpSpLocks/>
          </p:cNvGrpSpPr>
          <p:nvPr/>
        </p:nvGrpSpPr>
        <p:grpSpPr>
          <a:xfrm>
            <a:off x="3610468" y="1434678"/>
            <a:ext cx="534543" cy="534543"/>
            <a:chOff x="3610465" y="1434675"/>
            <a:chExt cx="534543" cy="534543"/>
          </a:xfrm>
        </p:grpSpPr>
        <p:sp>
          <p:nvSpPr>
            <p:cNvPr id="46" name="Rounded Rectangle 46">
              <a:extLst>
                <a:ext uri="{FF2B5EF4-FFF2-40B4-BE49-F238E27FC236}">
                  <a16:creationId xmlns:a16="http://schemas.microsoft.com/office/drawing/2014/main" id="{84B2A0F6-B36C-6274-BFA9-7548CB1C18F2}"/>
                </a:ext>
                <a:ext uri="{C183D7F6-B498-43B3-948B-1728B52AA6E4}">
                  <adec:decorative xmlns:adec="http://schemas.microsoft.com/office/drawing/2017/decorative" val="1"/>
                </a:ext>
              </a:extLst>
            </p:cNvPr>
            <p:cNvSpPr/>
            <p:nvPr/>
          </p:nvSpPr>
          <p:spPr bwMode="auto">
            <a:xfrm>
              <a:off x="3610465" y="1434675"/>
              <a:ext cx="534543" cy="534543"/>
            </a:xfrm>
            <a:prstGeom prst="roundRect">
              <a:avLst/>
            </a:prstGeom>
            <a:solidFill>
              <a:schemeClr val="bg1"/>
            </a:solidFill>
            <a:ln>
              <a:noFill/>
              <a:headEnd type="none" w="med" len="med"/>
              <a:tailEnd type="none" w="med" len="med"/>
            </a:ln>
            <a:effectLst>
              <a:outerShdw blurRad="127643" dist="635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pic>
          <p:nvPicPr>
            <p:cNvPr id="47" name="Picture 2" descr="Zip Co logo SVG free download, id: 101874 - Brandlogos.net">
              <a:hlinkClick r:id="rId4"/>
              <a:extLst>
                <a:ext uri="{FF2B5EF4-FFF2-40B4-BE49-F238E27FC236}">
                  <a16:creationId xmlns:a16="http://schemas.microsoft.com/office/drawing/2014/main" id="{FEA14346-3A9A-B162-40AD-13996B50D801}"/>
                </a:ext>
              </a:extLst>
            </p:cNvPr>
            <p:cNvPicPr>
              <a:picLocks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3746020" y="1580474"/>
              <a:ext cx="282965" cy="257174"/>
            </a:xfrm>
            <a:prstGeom prst="rect">
              <a:avLst/>
            </a:prstGeom>
            <a:noFill/>
            <a:extLst>
              <a:ext uri="{909E8E84-426E-40DD-AFC4-6F175D3DCCD1}">
                <a14:hiddenFill xmlns:a14="http://schemas.microsoft.com/office/drawing/2010/main">
                  <a:solidFill>
                    <a:srgbClr val="FFFFFF"/>
                  </a:solidFill>
                </a14:hiddenFill>
              </a:ext>
            </a:extLst>
          </p:spPr>
        </p:pic>
      </p:grpSp>
      <p:sp>
        <p:nvSpPr>
          <p:cNvPr id="41" name="Rectangle: Rounded Corners 6">
            <a:extLst>
              <a:ext uri="{FF2B5EF4-FFF2-40B4-BE49-F238E27FC236}">
                <a16:creationId xmlns:a16="http://schemas.microsoft.com/office/drawing/2014/main" id="{30FC195C-FB66-CCDE-9375-97D2158CFF11}"/>
              </a:ext>
              <a:ext uri="{C183D7F6-B498-43B3-948B-1728B52AA6E4}">
                <adec:decorative xmlns:adec="http://schemas.microsoft.com/office/drawing/2017/decorative" val="1"/>
              </a:ext>
            </a:extLst>
          </p:cNvPr>
          <p:cNvSpPr/>
          <p:nvPr/>
        </p:nvSpPr>
        <p:spPr bwMode="auto">
          <a:xfrm>
            <a:off x="737209" y="2671215"/>
            <a:ext cx="3017520" cy="1005840"/>
          </a:xfrm>
          <a:prstGeom prst="roundRect">
            <a:avLst>
              <a:gd name="adj" fmla="val 8425"/>
            </a:avLst>
          </a:prstGeom>
          <a:solidFill>
            <a:schemeClr val="bg1"/>
          </a:solidFill>
          <a:ln w="25400">
            <a:gradFill>
              <a:gsLst>
                <a:gs pos="37000">
                  <a:srgbClr val="464FEB"/>
                </a:gs>
                <a:gs pos="69000">
                  <a:srgbClr val="47CFFA"/>
                </a:gs>
                <a:gs pos="91000">
                  <a:srgbClr val="B47CF8"/>
                </a:gs>
              </a:gsLst>
              <a:lin ang="3600000" scaled="0"/>
            </a:gradFill>
          </a:ln>
          <a:effectLst>
            <a:outerShdw blurRad="300618" dist="16429" dir="2700000" algn="tl" rotWithShape="0">
              <a:prstClr val="black">
                <a:alpha val="11839"/>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42" name="Title 1">
            <a:extLst>
              <a:ext uri="{FF2B5EF4-FFF2-40B4-BE49-F238E27FC236}">
                <a16:creationId xmlns:a16="http://schemas.microsoft.com/office/drawing/2014/main" id="{E8AFA033-86F5-2171-1ED9-D53FF936E9C7}"/>
              </a:ext>
            </a:extLst>
          </p:cNvPr>
          <p:cNvSpPr txBox="1">
            <a:spLocks/>
          </p:cNvSpPr>
          <p:nvPr/>
        </p:nvSpPr>
        <p:spPr>
          <a:xfrm>
            <a:off x="878319" y="3019143"/>
            <a:ext cx="2735299" cy="307777"/>
          </a:xfrm>
          <a:prstGeom prst="rect">
            <a:avLst/>
          </a:prstGeom>
        </p:spPr>
        <p:txBody>
          <a:bodyPr vert="horz" wrap="square" lIns="0" tIns="0" rIns="0" bIns="0" rtlCol="0" anchor="ctr">
            <a:spAutoFit/>
          </a:bodyPr>
          <a:lstStyle>
            <a:lvl1pPr algn="l" defTabSz="2402409" rtl="0" eaLnBrk="1" latinLnBrk="0" hangingPunct="1">
              <a:lnSpc>
                <a:spcPct val="100000"/>
              </a:lnSpc>
              <a:spcBef>
                <a:spcPct val="0"/>
              </a:spcBef>
              <a:buNone/>
              <a:defRPr lang="en-US" sz="9272" b="0" kern="1200" cap="none" spc="-129" baseline="0" dirty="0" smtClean="0">
                <a:ln w="3175">
                  <a:noFill/>
                </a:ln>
                <a:solidFill>
                  <a:schemeClr val="tx1"/>
                </a:solidFill>
                <a:effectLst/>
                <a:latin typeface="+mj-lt"/>
                <a:ea typeface="+mn-ea"/>
                <a:cs typeface="Segoe UI" pitchFamily="34" charset="0"/>
              </a:defRPr>
            </a:lvl1p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w="3175">
                  <a:noFill/>
                </a:ln>
                <a:gradFill>
                  <a:gsLst>
                    <a:gs pos="0">
                      <a:srgbClr val="1264B1"/>
                    </a:gs>
                    <a:gs pos="100000">
                      <a:srgbClr val="944DCF"/>
                    </a:gs>
                  </a:gsLst>
                  <a:lin ang="0" scaled="1"/>
                </a:gradFill>
                <a:effectLst/>
                <a:uLnTx/>
                <a:uFillTx/>
                <a:latin typeface="Segoe UI Semibold"/>
                <a:ea typeface="+mn-ea"/>
                <a:cs typeface="Segoe UI" pitchFamily="34" charset="0"/>
              </a:rPr>
              <a:t>Summarize the information in </a:t>
            </a:r>
            <a:r>
              <a:rPr kumimoji="0" lang="en-US" sz="1000" b="0" i="0" u="sng" strike="noStrike" kern="1200" cap="none" spc="0" normalizeH="0" baseline="0" noProof="0">
                <a:ln w="3175">
                  <a:noFill/>
                </a:ln>
                <a:solidFill>
                  <a:srgbClr val="0078D4"/>
                </a:solidFill>
                <a:effectLst/>
                <a:uLnTx/>
                <a:uFillTx/>
                <a:latin typeface="Segoe UI"/>
                <a:ea typeface="+mn-ea"/>
                <a:cs typeface="Segoe UI" pitchFamily="34" charset="0"/>
              </a:rPr>
              <a:t>Fabrikam product documentation.</a:t>
            </a:r>
          </a:p>
        </p:txBody>
      </p:sp>
      <p:sp>
        <p:nvSpPr>
          <p:cNvPr id="43" name="TextBox 42">
            <a:extLst>
              <a:ext uri="{FF2B5EF4-FFF2-40B4-BE49-F238E27FC236}">
                <a16:creationId xmlns:a16="http://schemas.microsoft.com/office/drawing/2014/main" id="{18609067-0ED9-DC78-7F8C-00FBF656A707}"/>
              </a:ext>
            </a:extLst>
          </p:cNvPr>
          <p:cNvSpPr txBox="1"/>
          <p:nvPr/>
        </p:nvSpPr>
        <p:spPr>
          <a:xfrm>
            <a:off x="4490013" y="1838368"/>
            <a:ext cx="2982142" cy="215444"/>
          </a:xfrm>
          <a:prstGeom prst="rect">
            <a:avLst/>
          </a:prstGeom>
          <a:noFill/>
        </p:spPr>
        <p:txBody>
          <a:bodyPr wrap="square" lIns="0" tIns="0" rIns="0" bIns="0">
            <a:spAutoFit/>
          </a:bodyPr>
          <a:lstStyle>
            <a:defPPr>
              <a:defRPr lang="en-US"/>
            </a:defPPr>
            <a:lvl1pPr lvl="0" defTabSz="932472" fontAlgn="base">
              <a:spcBef>
                <a:spcPct val="0"/>
              </a:spcBef>
              <a:spcAft>
                <a:spcPct val="0"/>
              </a:spcAft>
              <a:defRPr sz="1600" b="1">
                <a:ea typeface="Segoe UI" pitchFamily="34" charset="0"/>
                <a:cs typeface="Segoe UI" pitchFamily="34" charset="0"/>
              </a:defRPr>
            </a:lvl1p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Segoe UI Semibold"/>
                <a:cs typeface="Segoe UI" pitchFamily="34" charset="0"/>
              </a:rPr>
              <a:t>Discuss the plan</a:t>
            </a:r>
          </a:p>
        </p:txBody>
      </p:sp>
      <p:sp>
        <p:nvSpPr>
          <p:cNvPr id="44" name="Text Placeholder 2">
            <a:extLst>
              <a:ext uri="{FF2B5EF4-FFF2-40B4-BE49-F238E27FC236}">
                <a16:creationId xmlns:a16="http://schemas.microsoft.com/office/drawing/2014/main" id="{CA306C8F-0CA7-F02D-1AB3-76F737453215}"/>
              </a:ext>
            </a:extLst>
          </p:cNvPr>
          <p:cNvSpPr txBox="1">
            <a:spLocks/>
          </p:cNvSpPr>
          <p:nvPr/>
        </p:nvSpPr>
        <p:spPr>
          <a:xfrm>
            <a:off x="4490013" y="2088676"/>
            <a:ext cx="2982142" cy="161583"/>
          </a:xfrm>
          <a:prstGeom prst="rect">
            <a:avLst/>
          </a:prstGeom>
        </p:spPr>
        <p:txBody>
          <a:bodyPr vert="horz" wrap="square" lIns="0" tIns="0" rIns="0" bIns="0" rtlCol="0" anchor="t" anchorCtr="0">
            <a:spAutoFit/>
          </a:bodyPr>
          <a:lstStyle>
            <a:lvl1pPr marL="228600" marR="0" indent="-22860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85263">
                      <a:srgbClr val="D83B01"/>
                    </a:gs>
                    <a:gs pos="58000">
                      <a:srgbClr val="D83B01"/>
                    </a:gs>
                  </a:gsLst>
                  <a:lin ang="18600000" scaled="0"/>
                </a:gra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Pct val="90000"/>
              <a:buFont typeface="Wingdings" panose="05000000000000000000" pitchFamily="2" charset="2"/>
              <a:buNone/>
              <a:tabLst/>
              <a:defRPr/>
            </a:pPr>
            <a:r>
              <a:rPr kumimoji="0" lang="en-US" sz="1050" b="0" i="0" u="none" strike="noStrike" kern="1200" cap="none" spc="0" normalizeH="0" baseline="0" noProof="0">
                <a:ln w="3175">
                  <a:noFill/>
                </a:ln>
                <a:solidFill>
                  <a:prstClr val="black"/>
                </a:solidFill>
                <a:effectLst/>
                <a:uLnTx/>
                <a:uFillTx/>
                <a:latin typeface="Segoe UI"/>
                <a:ea typeface="+mn-ea"/>
                <a:cs typeface="Segoe UI" panose="020B0502040204020203" pitchFamily="34" charset="0"/>
              </a:rPr>
              <a:t>From the meeting recap prompt Copilot in Teams</a:t>
            </a:r>
          </a:p>
        </p:txBody>
      </p:sp>
      <p:grpSp>
        <p:nvGrpSpPr>
          <p:cNvPr id="59" name="Group 58" descr="Microsoft Teams Logo">
            <a:extLst>
              <a:ext uri="{FF2B5EF4-FFF2-40B4-BE49-F238E27FC236}">
                <a16:creationId xmlns:a16="http://schemas.microsoft.com/office/drawing/2014/main" id="{44F707DB-A6AF-F55A-FA35-79813DD47BD7}"/>
              </a:ext>
              <a:ext uri="{C183D7F6-B498-43B3-948B-1728B52AA6E4}">
                <adec:decorative xmlns:adec="http://schemas.microsoft.com/office/drawing/2017/decorative" val="0"/>
              </a:ext>
            </a:extLst>
          </p:cNvPr>
          <p:cNvGrpSpPr>
            <a:grpSpLocks/>
          </p:cNvGrpSpPr>
          <p:nvPr/>
        </p:nvGrpSpPr>
        <p:grpSpPr>
          <a:xfrm>
            <a:off x="7372686" y="1430405"/>
            <a:ext cx="534544" cy="534544"/>
            <a:chOff x="3125234" y="13590476"/>
            <a:chExt cx="659280" cy="659280"/>
          </a:xfrm>
        </p:grpSpPr>
        <p:sp>
          <p:nvSpPr>
            <p:cNvPr id="60" name="Rounded Rectangle 56">
              <a:extLst>
                <a:ext uri="{FF2B5EF4-FFF2-40B4-BE49-F238E27FC236}">
                  <a16:creationId xmlns:a16="http://schemas.microsoft.com/office/drawing/2014/main" id="{2539A99B-4562-2B5B-DDA9-0CD89A9512CD}"/>
                </a:ext>
              </a:extLst>
            </p:cNvPr>
            <p:cNvSpPr/>
            <p:nvPr/>
          </p:nvSpPr>
          <p:spPr bwMode="auto">
            <a:xfrm>
              <a:off x="3125234" y="13590476"/>
              <a:ext cx="659280" cy="659280"/>
            </a:xfrm>
            <a:prstGeom prst="roundRect">
              <a:avLst/>
            </a:prstGeom>
            <a:solidFill>
              <a:schemeClr val="bg1"/>
            </a:solidFill>
            <a:ln>
              <a:noFill/>
              <a:headEnd type="none" w="med" len="med"/>
              <a:tailEnd type="none" w="med" len="med"/>
            </a:ln>
            <a:effectLst>
              <a:outerShdw blurRad="127643" dist="635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pic>
          <p:nvPicPr>
            <p:cNvPr id="61" name="Graphic 60">
              <a:extLst>
                <a:ext uri="{FF2B5EF4-FFF2-40B4-BE49-F238E27FC236}">
                  <a16:creationId xmlns:a16="http://schemas.microsoft.com/office/drawing/2014/main" id="{A8FA13E9-25B3-4E41-9454-D48A20D3263F}"/>
                </a:ext>
              </a:extLst>
            </p:cNvPr>
            <p:cNvPicPr>
              <a:picLocks noChangeAspect="1"/>
            </p:cNvPicPr>
            <p:nvPr/>
          </p:nvPicPr>
          <p:blipFill>
            <a:blip r:embed="rId6" cstate="screen">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3229606" y="13694555"/>
              <a:ext cx="451120" cy="451118"/>
            </a:xfrm>
            <a:prstGeom prst="rect">
              <a:avLst/>
            </a:prstGeom>
          </p:spPr>
        </p:pic>
      </p:grpSp>
      <p:sp>
        <p:nvSpPr>
          <p:cNvPr id="48" name="Rectangle: Rounded Corners 6">
            <a:extLst>
              <a:ext uri="{FF2B5EF4-FFF2-40B4-BE49-F238E27FC236}">
                <a16:creationId xmlns:a16="http://schemas.microsoft.com/office/drawing/2014/main" id="{4DAE1BB7-E4A8-EDE1-A626-FED6B6BFA8B0}"/>
              </a:ext>
              <a:ext uri="{C183D7F6-B498-43B3-948B-1728B52AA6E4}">
                <adec:decorative xmlns:adec="http://schemas.microsoft.com/office/drawing/2017/decorative" val="1"/>
              </a:ext>
            </a:extLst>
          </p:cNvPr>
          <p:cNvSpPr/>
          <p:nvPr/>
        </p:nvSpPr>
        <p:spPr bwMode="auto">
          <a:xfrm>
            <a:off x="4472324" y="2670111"/>
            <a:ext cx="3017520" cy="1005840"/>
          </a:xfrm>
          <a:prstGeom prst="roundRect">
            <a:avLst>
              <a:gd name="adj" fmla="val 8425"/>
            </a:avLst>
          </a:prstGeom>
          <a:solidFill>
            <a:schemeClr val="bg1"/>
          </a:solidFill>
          <a:ln w="25400">
            <a:gradFill>
              <a:gsLst>
                <a:gs pos="37000">
                  <a:srgbClr val="464FEB"/>
                </a:gs>
                <a:gs pos="69000">
                  <a:srgbClr val="47CFFA"/>
                </a:gs>
                <a:gs pos="91000">
                  <a:srgbClr val="B47CF8"/>
                </a:gs>
              </a:gsLst>
              <a:lin ang="3600000" scaled="0"/>
            </a:gradFill>
          </a:ln>
          <a:effectLst>
            <a:outerShdw blurRad="300618" dist="16429" dir="2700000" algn="tl" rotWithShape="0">
              <a:prstClr val="black">
                <a:alpha val="11839"/>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49" name="Title 1">
            <a:extLst>
              <a:ext uri="{FF2B5EF4-FFF2-40B4-BE49-F238E27FC236}">
                <a16:creationId xmlns:a16="http://schemas.microsoft.com/office/drawing/2014/main" id="{E5509553-B63B-865B-8EEE-65D93FB4203D}"/>
              </a:ext>
            </a:extLst>
          </p:cNvPr>
          <p:cNvSpPr txBox="1">
            <a:spLocks/>
          </p:cNvSpPr>
          <p:nvPr/>
        </p:nvSpPr>
        <p:spPr>
          <a:xfrm>
            <a:off x="4613434" y="3019143"/>
            <a:ext cx="2735299" cy="307777"/>
          </a:xfrm>
          <a:prstGeom prst="rect">
            <a:avLst/>
          </a:prstGeom>
        </p:spPr>
        <p:txBody>
          <a:bodyPr vert="horz" wrap="square" lIns="0" tIns="0" rIns="0" bIns="0" rtlCol="0" anchor="ctr">
            <a:spAutoFit/>
          </a:bodyPr>
          <a:lstStyle>
            <a:lvl1pPr algn="l" defTabSz="2402409" rtl="0" eaLnBrk="1" latinLnBrk="0" hangingPunct="1">
              <a:lnSpc>
                <a:spcPct val="100000"/>
              </a:lnSpc>
              <a:spcBef>
                <a:spcPct val="0"/>
              </a:spcBef>
              <a:buNone/>
              <a:defRPr lang="en-US" sz="9272" b="0" kern="1200" cap="none" spc="-129" baseline="0" dirty="0" smtClean="0">
                <a:ln w="3175">
                  <a:noFill/>
                </a:ln>
                <a:solidFill>
                  <a:schemeClr val="tx1"/>
                </a:solidFill>
                <a:effectLst/>
                <a:latin typeface="+mj-lt"/>
                <a:ea typeface="+mn-ea"/>
                <a:cs typeface="Segoe UI" pitchFamily="34" charset="0"/>
              </a:defRPr>
            </a:lvl1p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w="3175">
                  <a:noFill/>
                </a:ln>
                <a:gradFill>
                  <a:gsLst>
                    <a:gs pos="0">
                      <a:srgbClr val="1264B1"/>
                    </a:gs>
                    <a:gs pos="100000">
                      <a:srgbClr val="944DCF"/>
                    </a:gs>
                  </a:gsLst>
                  <a:lin ang="0" scaled="1"/>
                </a:gradFill>
                <a:effectLst/>
                <a:uLnTx/>
                <a:uFillTx/>
                <a:latin typeface="Segoe UI Semibold"/>
                <a:ea typeface="+mn-ea"/>
                <a:cs typeface="Segoe UI" pitchFamily="34" charset="0"/>
              </a:rPr>
              <a:t>Summarize the meeting </a:t>
            </a:r>
            <a:r>
              <a:rPr kumimoji="0" lang="en-US" sz="1000" b="0" i="0" u="none" strike="noStrike" kern="1200" cap="none" spc="0" normalizeH="0" baseline="0" noProof="0">
                <a:ln w="3175">
                  <a:noFill/>
                </a:ln>
                <a:solidFill>
                  <a:prstClr val="black"/>
                </a:solidFill>
                <a:effectLst/>
                <a:uLnTx/>
                <a:uFillTx/>
                <a:latin typeface="Segoe UI"/>
                <a:ea typeface="+mn-ea"/>
                <a:cs typeface="Segoe UI" pitchFamily="34" charset="0"/>
              </a:rPr>
              <a:t>and list the action items discussed and their current status.</a:t>
            </a:r>
          </a:p>
        </p:txBody>
      </p:sp>
      <p:sp>
        <p:nvSpPr>
          <p:cNvPr id="50" name="TextBox 49">
            <a:extLst>
              <a:ext uri="{FF2B5EF4-FFF2-40B4-BE49-F238E27FC236}">
                <a16:creationId xmlns:a16="http://schemas.microsoft.com/office/drawing/2014/main" id="{C7178934-2F45-9F00-ECEB-FC790AA37F39}"/>
              </a:ext>
            </a:extLst>
          </p:cNvPr>
          <p:cNvSpPr txBox="1"/>
          <p:nvPr/>
        </p:nvSpPr>
        <p:spPr>
          <a:xfrm>
            <a:off x="8229191" y="1838368"/>
            <a:ext cx="2982142" cy="215444"/>
          </a:xfrm>
          <a:prstGeom prst="rect">
            <a:avLst/>
          </a:prstGeom>
          <a:noFill/>
        </p:spPr>
        <p:txBody>
          <a:bodyPr wrap="square" lIns="0" tIns="0" rIns="0" bIns="0">
            <a:spAutoFit/>
          </a:bodyPr>
          <a:lstStyle>
            <a:defPPr>
              <a:defRPr lang="en-US"/>
            </a:defPPr>
            <a:lvl1pPr lvl="0" defTabSz="932472" fontAlgn="base">
              <a:spcBef>
                <a:spcPct val="0"/>
              </a:spcBef>
              <a:spcAft>
                <a:spcPct val="0"/>
              </a:spcAft>
              <a:defRPr sz="1600" b="1">
                <a:ea typeface="Segoe UI" pitchFamily="34" charset="0"/>
                <a:cs typeface="Segoe UI" pitchFamily="34" charset="0"/>
              </a:defRPr>
            </a:lvl1p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Segoe UI Semibold"/>
                <a:cs typeface="Segoe UI" pitchFamily="34" charset="0"/>
              </a:rPr>
              <a:t>Brainstorm risks</a:t>
            </a:r>
          </a:p>
        </p:txBody>
      </p:sp>
      <p:sp>
        <p:nvSpPr>
          <p:cNvPr id="51" name="Text Placeholder 2">
            <a:extLst>
              <a:ext uri="{FF2B5EF4-FFF2-40B4-BE49-F238E27FC236}">
                <a16:creationId xmlns:a16="http://schemas.microsoft.com/office/drawing/2014/main" id="{A1212D1A-AAC1-74D4-5790-F1B28E59179F}"/>
              </a:ext>
            </a:extLst>
          </p:cNvPr>
          <p:cNvSpPr txBox="1">
            <a:spLocks/>
          </p:cNvSpPr>
          <p:nvPr/>
        </p:nvSpPr>
        <p:spPr>
          <a:xfrm>
            <a:off x="8229191" y="2088676"/>
            <a:ext cx="2982142" cy="323165"/>
          </a:xfrm>
          <a:prstGeom prst="rect">
            <a:avLst/>
          </a:prstGeom>
        </p:spPr>
        <p:txBody>
          <a:bodyPr vert="horz" wrap="square" lIns="0" tIns="0" rIns="0" bIns="0" rtlCol="0" anchor="t" anchorCtr="0">
            <a:spAutoFit/>
          </a:bodyPr>
          <a:lstStyle>
            <a:lvl1pPr marL="228600" marR="0" indent="-22860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85263">
                      <a:srgbClr val="D83B01"/>
                    </a:gs>
                    <a:gs pos="58000">
                      <a:srgbClr val="D83B01"/>
                    </a:gs>
                  </a:gsLst>
                  <a:lin ang="18600000" scaled="0"/>
                </a:gra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Pct val="90000"/>
              <a:buFont typeface="Wingdings" panose="05000000000000000000" pitchFamily="2" charset="2"/>
              <a:buNone/>
              <a:tabLst/>
              <a:defRPr/>
            </a:pPr>
            <a:r>
              <a:rPr kumimoji="0" lang="en-US" sz="1050" b="0" i="0" u="none" strike="noStrike" kern="1200" cap="none" spc="0" normalizeH="0" baseline="0" noProof="0">
                <a:ln w="3175">
                  <a:noFill/>
                </a:ln>
                <a:solidFill>
                  <a:prstClr val="black"/>
                </a:solidFill>
                <a:effectLst/>
                <a:uLnTx/>
                <a:uFillTx/>
                <a:latin typeface="Segoe UI"/>
                <a:ea typeface="+mn-ea"/>
                <a:cs typeface="Segoe UI" panose="020B0502040204020203" pitchFamily="34" charset="0"/>
              </a:rPr>
              <a:t>After collecting all of the ideas Click on Summarize in Copilot in Whiteboard</a:t>
            </a:r>
          </a:p>
        </p:txBody>
      </p:sp>
      <p:grpSp>
        <p:nvGrpSpPr>
          <p:cNvPr id="52" name="Group 51" descr="Whiteboard logo">
            <a:extLst>
              <a:ext uri="{FF2B5EF4-FFF2-40B4-BE49-F238E27FC236}">
                <a16:creationId xmlns:a16="http://schemas.microsoft.com/office/drawing/2014/main" id="{6838E538-3223-CA55-5859-637830187545}"/>
              </a:ext>
              <a:ext uri="{C183D7F6-B498-43B3-948B-1728B52AA6E4}">
                <adec:decorative xmlns:adec="http://schemas.microsoft.com/office/drawing/2017/decorative" val="0"/>
              </a:ext>
            </a:extLst>
          </p:cNvPr>
          <p:cNvGrpSpPr>
            <a:grpSpLocks/>
          </p:cNvGrpSpPr>
          <p:nvPr/>
        </p:nvGrpSpPr>
        <p:grpSpPr>
          <a:xfrm>
            <a:off x="11118805" y="1412878"/>
            <a:ext cx="534543" cy="534543"/>
            <a:chOff x="12498914" y="5650593"/>
            <a:chExt cx="534543" cy="534543"/>
          </a:xfrm>
        </p:grpSpPr>
        <p:sp>
          <p:nvSpPr>
            <p:cNvPr id="53" name="Rounded Rectangle 46">
              <a:hlinkClick r:id="rId8"/>
              <a:extLst>
                <a:ext uri="{FF2B5EF4-FFF2-40B4-BE49-F238E27FC236}">
                  <a16:creationId xmlns:a16="http://schemas.microsoft.com/office/drawing/2014/main" id="{E6DEE6DA-9965-480D-4950-C728C2A1D3CF}"/>
                </a:ext>
              </a:extLst>
            </p:cNvPr>
            <p:cNvSpPr/>
            <p:nvPr/>
          </p:nvSpPr>
          <p:spPr bwMode="auto">
            <a:xfrm>
              <a:off x="12498914" y="5650593"/>
              <a:ext cx="534543" cy="534543"/>
            </a:xfrm>
            <a:prstGeom prst="roundRect">
              <a:avLst/>
            </a:prstGeom>
            <a:solidFill>
              <a:schemeClr val="bg1"/>
            </a:solidFill>
            <a:ln>
              <a:noFill/>
              <a:headEnd type="none" w="med" len="med"/>
              <a:tailEnd type="none" w="med" len="med"/>
            </a:ln>
            <a:effectLst>
              <a:outerShdw blurRad="127643" dist="635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pic>
          <p:nvPicPr>
            <p:cNvPr id="54" name="Picture 53" descr="Whiteboard icon in Windows 11 Color Style">
              <a:hlinkClick r:id="rId8"/>
              <a:extLst>
                <a:ext uri="{FF2B5EF4-FFF2-40B4-BE49-F238E27FC236}">
                  <a16:creationId xmlns:a16="http://schemas.microsoft.com/office/drawing/2014/main" id="{530F8D84-027D-16A7-310E-6F497F07C8D4}"/>
                </a:ext>
              </a:extLst>
            </p:cNvPr>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12572494" y="5733219"/>
              <a:ext cx="382585" cy="382585"/>
            </a:xfrm>
            <a:prstGeom prst="rect">
              <a:avLst/>
            </a:prstGeom>
            <a:noFill/>
            <a:extLst>
              <a:ext uri="{909E8E84-426E-40DD-AFC4-6F175D3DCCD1}">
                <a14:hiddenFill xmlns:a14="http://schemas.microsoft.com/office/drawing/2010/main">
                  <a:solidFill>
                    <a:srgbClr val="FFFFFF"/>
                  </a:solidFill>
                </a14:hiddenFill>
              </a:ext>
            </a:extLst>
          </p:spPr>
        </p:pic>
      </p:grpSp>
      <p:sp>
        <p:nvSpPr>
          <p:cNvPr id="55" name="Rectangle: Rounded Corners 6">
            <a:extLst>
              <a:ext uri="{FF2B5EF4-FFF2-40B4-BE49-F238E27FC236}">
                <a16:creationId xmlns:a16="http://schemas.microsoft.com/office/drawing/2014/main" id="{0C5E6800-D6FC-76B9-25F0-45822742F86C}"/>
              </a:ext>
              <a:ext uri="{C183D7F6-B498-43B3-948B-1728B52AA6E4}">
                <adec:decorative xmlns:adec="http://schemas.microsoft.com/office/drawing/2017/decorative" val="1"/>
              </a:ext>
            </a:extLst>
          </p:cNvPr>
          <p:cNvSpPr/>
          <p:nvPr/>
        </p:nvSpPr>
        <p:spPr bwMode="auto">
          <a:xfrm>
            <a:off x="8211503" y="2670111"/>
            <a:ext cx="3017520" cy="1005840"/>
          </a:xfrm>
          <a:prstGeom prst="roundRect">
            <a:avLst>
              <a:gd name="adj" fmla="val 8425"/>
            </a:avLst>
          </a:prstGeom>
          <a:solidFill>
            <a:schemeClr val="bg1"/>
          </a:solidFill>
          <a:ln w="25400">
            <a:gradFill>
              <a:gsLst>
                <a:gs pos="37000">
                  <a:srgbClr val="464FEB"/>
                </a:gs>
                <a:gs pos="69000">
                  <a:srgbClr val="47CFFA"/>
                </a:gs>
                <a:gs pos="91000">
                  <a:srgbClr val="B47CF8"/>
                </a:gs>
              </a:gsLst>
              <a:lin ang="3600000" scaled="0"/>
            </a:gradFill>
          </a:ln>
          <a:effectLst>
            <a:outerShdw blurRad="300618" dist="16429" dir="2700000" algn="tl" rotWithShape="0">
              <a:prstClr val="black">
                <a:alpha val="11839"/>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56" name="Title 1">
            <a:extLst>
              <a:ext uri="{FF2B5EF4-FFF2-40B4-BE49-F238E27FC236}">
                <a16:creationId xmlns:a16="http://schemas.microsoft.com/office/drawing/2014/main" id="{4E7B7625-4F83-3439-48A1-D8CFCED2DA21}"/>
              </a:ext>
            </a:extLst>
          </p:cNvPr>
          <p:cNvSpPr txBox="1">
            <a:spLocks/>
          </p:cNvSpPr>
          <p:nvPr/>
        </p:nvSpPr>
        <p:spPr>
          <a:xfrm>
            <a:off x="8352613" y="3096087"/>
            <a:ext cx="2735299" cy="153888"/>
          </a:xfrm>
          <a:prstGeom prst="rect">
            <a:avLst/>
          </a:prstGeom>
        </p:spPr>
        <p:txBody>
          <a:bodyPr vert="horz" wrap="square" lIns="0" tIns="0" rIns="0" bIns="0" rtlCol="0" anchor="ctr">
            <a:spAutoFit/>
          </a:bodyPr>
          <a:lstStyle>
            <a:lvl1pPr algn="l" defTabSz="2402409" rtl="0" eaLnBrk="1" latinLnBrk="0" hangingPunct="1">
              <a:lnSpc>
                <a:spcPct val="100000"/>
              </a:lnSpc>
              <a:spcBef>
                <a:spcPct val="0"/>
              </a:spcBef>
              <a:buNone/>
              <a:defRPr lang="en-US" sz="9272" b="0" kern="1200" cap="none" spc="-129" baseline="0" dirty="0" smtClean="0">
                <a:ln w="3175">
                  <a:noFill/>
                </a:ln>
                <a:solidFill>
                  <a:schemeClr val="tx1"/>
                </a:solidFill>
                <a:effectLst/>
                <a:latin typeface="+mj-lt"/>
                <a:ea typeface="+mn-ea"/>
                <a:cs typeface="Segoe UI" pitchFamily="34" charset="0"/>
              </a:defRPr>
            </a:lvl1p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w="3175">
                  <a:noFill/>
                </a:ln>
                <a:gradFill>
                  <a:gsLst>
                    <a:gs pos="0">
                      <a:srgbClr val="1264B1"/>
                    </a:gs>
                    <a:gs pos="100000">
                      <a:srgbClr val="944DCF"/>
                    </a:gs>
                  </a:gsLst>
                  <a:lin ang="0" scaled="1"/>
                </a:gradFill>
                <a:effectLst/>
                <a:uLnTx/>
                <a:uFillTx/>
                <a:latin typeface="Segoe UI Semibold"/>
                <a:ea typeface="+mn-ea"/>
                <a:cs typeface="Segoe UI" pitchFamily="34" charset="0"/>
              </a:rPr>
              <a:t>Summarize.</a:t>
            </a:r>
          </a:p>
        </p:txBody>
      </p:sp>
      <p:sp>
        <p:nvSpPr>
          <p:cNvPr id="57" name="TextBox 56">
            <a:extLst>
              <a:ext uri="{FF2B5EF4-FFF2-40B4-BE49-F238E27FC236}">
                <a16:creationId xmlns:a16="http://schemas.microsoft.com/office/drawing/2014/main" id="{1A966299-157C-DBA9-0C18-428EF526AAF2}"/>
              </a:ext>
            </a:extLst>
          </p:cNvPr>
          <p:cNvSpPr txBox="1"/>
          <p:nvPr/>
        </p:nvSpPr>
        <p:spPr>
          <a:xfrm>
            <a:off x="754898" y="4440281"/>
            <a:ext cx="2982142" cy="215444"/>
          </a:xfrm>
          <a:prstGeom prst="rect">
            <a:avLst/>
          </a:prstGeom>
          <a:noFill/>
        </p:spPr>
        <p:txBody>
          <a:bodyPr wrap="square" lIns="0" tIns="0" rIns="0" bIns="0">
            <a:spAutoFit/>
          </a:bodyPr>
          <a:lstStyle>
            <a:defPPr>
              <a:defRPr lang="en-US"/>
            </a:defPPr>
            <a:lvl1pPr lvl="0" defTabSz="932472" fontAlgn="base">
              <a:spcBef>
                <a:spcPct val="0"/>
              </a:spcBef>
              <a:spcAft>
                <a:spcPct val="0"/>
              </a:spcAft>
              <a:defRPr sz="1600" b="1">
                <a:ea typeface="Segoe UI" pitchFamily="34" charset="0"/>
                <a:cs typeface="Segoe UI" pitchFamily="34" charset="0"/>
              </a:defRPr>
            </a:lvl1p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Segoe UI Semibold"/>
                <a:cs typeface="Segoe UI" pitchFamily="34" charset="0"/>
              </a:rPr>
              <a:t>Deliver the updates</a:t>
            </a:r>
          </a:p>
        </p:txBody>
      </p:sp>
      <p:sp>
        <p:nvSpPr>
          <p:cNvPr id="58" name="Text Placeholder 2">
            <a:extLst>
              <a:ext uri="{FF2B5EF4-FFF2-40B4-BE49-F238E27FC236}">
                <a16:creationId xmlns:a16="http://schemas.microsoft.com/office/drawing/2014/main" id="{5A078886-717A-4DB8-BFD4-1091E970C1B4}"/>
              </a:ext>
            </a:extLst>
          </p:cNvPr>
          <p:cNvSpPr txBox="1">
            <a:spLocks/>
          </p:cNvSpPr>
          <p:nvPr/>
        </p:nvSpPr>
        <p:spPr>
          <a:xfrm>
            <a:off x="754898" y="4690589"/>
            <a:ext cx="2982142" cy="161583"/>
          </a:xfrm>
          <a:prstGeom prst="rect">
            <a:avLst/>
          </a:prstGeom>
        </p:spPr>
        <p:txBody>
          <a:bodyPr vert="horz" wrap="square" lIns="0" tIns="0" rIns="0" bIns="0" rtlCol="0" anchor="t" anchorCtr="0">
            <a:spAutoFit/>
          </a:bodyPr>
          <a:lstStyle>
            <a:lvl1pPr marL="228600" marR="0" indent="-22860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85263">
                      <a:srgbClr val="D83B01"/>
                    </a:gs>
                    <a:gs pos="58000">
                      <a:srgbClr val="D83B01"/>
                    </a:gs>
                  </a:gsLst>
                  <a:lin ang="18600000" scaled="0"/>
                </a:gra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Pct val="90000"/>
              <a:buFont typeface="Wingdings" panose="05000000000000000000" pitchFamily="2" charset="2"/>
              <a:buNone/>
              <a:tabLst/>
              <a:defRPr/>
            </a:pPr>
            <a:r>
              <a:rPr kumimoji="0" lang="en-US" sz="1050" b="0" i="0" u="none" strike="noStrike" kern="1200" cap="none" spc="0" normalizeH="0" baseline="0" noProof="0">
                <a:ln w="3175">
                  <a:noFill/>
                </a:ln>
                <a:solidFill>
                  <a:prstClr val="black"/>
                </a:solidFill>
                <a:effectLst/>
                <a:uLnTx/>
                <a:uFillTx/>
                <a:latin typeface="Segoe UI"/>
                <a:ea typeface="+mn-ea"/>
                <a:cs typeface="Segoe UI" panose="020B0502040204020203" pitchFamily="34" charset="0"/>
              </a:rPr>
              <a:t>Starting from a new email select Draft with Copilot</a:t>
            </a:r>
          </a:p>
        </p:txBody>
      </p:sp>
      <p:grpSp>
        <p:nvGrpSpPr>
          <p:cNvPr id="66" name="Group 65" descr="Microsoft Outlook logo">
            <a:extLst>
              <a:ext uri="{FF2B5EF4-FFF2-40B4-BE49-F238E27FC236}">
                <a16:creationId xmlns:a16="http://schemas.microsoft.com/office/drawing/2014/main" id="{D0F33D0B-1831-AB43-1D00-EDC013A0DB26}"/>
              </a:ext>
              <a:ext uri="{C183D7F6-B498-43B3-948B-1728B52AA6E4}">
                <adec:decorative xmlns:adec="http://schemas.microsoft.com/office/drawing/2017/decorative" val="0"/>
              </a:ext>
            </a:extLst>
          </p:cNvPr>
          <p:cNvGrpSpPr>
            <a:grpSpLocks/>
          </p:cNvGrpSpPr>
          <p:nvPr/>
        </p:nvGrpSpPr>
        <p:grpSpPr>
          <a:xfrm>
            <a:off x="3641327" y="4031176"/>
            <a:ext cx="534544" cy="534544"/>
            <a:chOff x="11090271" y="6937563"/>
            <a:chExt cx="534544" cy="534544"/>
          </a:xfrm>
        </p:grpSpPr>
        <p:sp>
          <p:nvSpPr>
            <p:cNvPr id="67" name="Rounded Rectangle 64">
              <a:extLst>
                <a:ext uri="{FF2B5EF4-FFF2-40B4-BE49-F238E27FC236}">
                  <a16:creationId xmlns:a16="http://schemas.microsoft.com/office/drawing/2014/main" id="{257229F1-509A-A0EE-13CB-74D233BF6958}"/>
                </a:ext>
              </a:extLst>
            </p:cNvPr>
            <p:cNvSpPr/>
            <p:nvPr/>
          </p:nvSpPr>
          <p:spPr bwMode="auto">
            <a:xfrm>
              <a:off x="11090271" y="6937563"/>
              <a:ext cx="534544" cy="534544"/>
            </a:xfrm>
            <a:prstGeom prst="roundRect">
              <a:avLst/>
            </a:prstGeom>
            <a:solidFill>
              <a:schemeClr val="bg1"/>
            </a:solidFill>
            <a:ln>
              <a:noFill/>
              <a:headEnd type="none" w="med" len="med"/>
              <a:tailEnd type="none" w="med" len="med"/>
            </a:ln>
            <a:effectLst>
              <a:outerShdw blurRad="127643" dist="635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pic>
          <p:nvPicPr>
            <p:cNvPr id="68" name="Graphic 67">
              <a:extLst>
                <a:ext uri="{FF2B5EF4-FFF2-40B4-BE49-F238E27FC236}">
                  <a16:creationId xmlns:a16="http://schemas.microsoft.com/office/drawing/2014/main" id="{D36AA9B5-C3D4-B93C-6459-CA3217049C14}"/>
                </a:ext>
              </a:extLst>
            </p:cNvPr>
            <p:cNvPicPr>
              <a:picLocks noChangeAspect="1"/>
            </p:cNvPicPr>
            <p:nvPr/>
          </p:nvPicPr>
          <p:blipFill rotWithShape="1">
            <a:blip r:embed="rId10" cstate="screen">
              <a:extLst>
                <a:ext uri="{28A0092B-C50C-407E-A947-70E740481C1C}">
                  <a14:useLocalDpi xmlns:a14="http://schemas.microsoft.com/office/drawing/2010/main"/>
                </a:ext>
                <a:ext uri="{96DAC541-7B7A-43D3-8B79-37D633B846F1}">
                  <asvg:svgBlip xmlns:asvg="http://schemas.microsoft.com/office/drawing/2016/SVG/main" r:embed="rId11"/>
                </a:ext>
              </a:extLst>
            </a:blip>
            <a:srcRect l="22984" t="22984" r="22984" b="22984"/>
            <a:stretch/>
          </p:blipFill>
          <p:spPr>
            <a:xfrm>
              <a:off x="11170786" y="7018079"/>
              <a:ext cx="373514" cy="373514"/>
            </a:xfrm>
            <a:prstGeom prst="rect">
              <a:avLst/>
            </a:prstGeom>
          </p:spPr>
        </p:pic>
      </p:grpSp>
      <p:sp>
        <p:nvSpPr>
          <p:cNvPr id="62" name="Rectangle: Rounded Corners 6">
            <a:extLst>
              <a:ext uri="{FF2B5EF4-FFF2-40B4-BE49-F238E27FC236}">
                <a16:creationId xmlns:a16="http://schemas.microsoft.com/office/drawing/2014/main" id="{A3340C91-AEE1-3634-DB4D-FDE3F5D91B77}"/>
              </a:ext>
              <a:ext uri="{C183D7F6-B498-43B3-948B-1728B52AA6E4}">
                <adec:decorative xmlns:adec="http://schemas.microsoft.com/office/drawing/2017/decorative" val="1"/>
              </a:ext>
            </a:extLst>
          </p:cNvPr>
          <p:cNvSpPr/>
          <p:nvPr/>
        </p:nvSpPr>
        <p:spPr bwMode="auto">
          <a:xfrm>
            <a:off x="737209" y="5272287"/>
            <a:ext cx="3017520" cy="1005840"/>
          </a:xfrm>
          <a:prstGeom prst="roundRect">
            <a:avLst>
              <a:gd name="adj" fmla="val 8425"/>
            </a:avLst>
          </a:prstGeom>
          <a:solidFill>
            <a:schemeClr val="bg1"/>
          </a:solidFill>
          <a:ln w="25400">
            <a:gradFill>
              <a:gsLst>
                <a:gs pos="37000">
                  <a:srgbClr val="464FEB"/>
                </a:gs>
                <a:gs pos="69000">
                  <a:srgbClr val="47CFFA"/>
                </a:gs>
                <a:gs pos="91000">
                  <a:srgbClr val="B47CF8"/>
                </a:gs>
              </a:gsLst>
              <a:lin ang="3600000" scaled="0"/>
            </a:gradFill>
          </a:ln>
          <a:effectLst>
            <a:outerShdw blurRad="300618" dist="16429" dir="2700000" algn="tl" rotWithShape="0">
              <a:prstClr val="black">
                <a:alpha val="11839"/>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63" name="Title 1">
            <a:extLst>
              <a:ext uri="{FF2B5EF4-FFF2-40B4-BE49-F238E27FC236}">
                <a16:creationId xmlns:a16="http://schemas.microsoft.com/office/drawing/2014/main" id="{2D36B3CC-C7B1-7210-4584-B066EA49DD1E}"/>
              </a:ext>
            </a:extLst>
          </p:cNvPr>
          <p:cNvSpPr txBox="1">
            <a:spLocks/>
          </p:cNvSpPr>
          <p:nvPr/>
        </p:nvSpPr>
        <p:spPr>
          <a:xfrm>
            <a:off x="878319" y="5621319"/>
            <a:ext cx="2735299" cy="307777"/>
          </a:xfrm>
          <a:prstGeom prst="rect">
            <a:avLst/>
          </a:prstGeom>
        </p:spPr>
        <p:txBody>
          <a:bodyPr vert="horz" wrap="square" lIns="0" tIns="0" rIns="0" bIns="0" rtlCol="0" anchor="ctr">
            <a:spAutoFit/>
          </a:bodyPr>
          <a:lstStyle>
            <a:lvl1pPr algn="l" defTabSz="2402409" rtl="0" eaLnBrk="1" latinLnBrk="0" hangingPunct="1">
              <a:lnSpc>
                <a:spcPct val="100000"/>
              </a:lnSpc>
              <a:spcBef>
                <a:spcPct val="0"/>
              </a:spcBef>
              <a:buNone/>
              <a:defRPr lang="en-US" sz="9272" b="0" kern="1200" cap="none" spc="-129" baseline="0" dirty="0" smtClean="0">
                <a:ln w="3175">
                  <a:noFill/>
                </a:ln>
                <a:solidFill>
                  <a:schemeClr val="tx1"/>
                </a:solidFill>
                <a:effectLst/>
                <a:latin typeface="+mj-lt"/>
                <a:ea typeface="+mn-ea"/>
                <a:cs typeface="Segoe UI" pitchFamily="34" charset="0"/>
              </a:defRPr>
            </a:lvl1p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w="3175">
                  <a:noFill/>
                </a:ln>
                <a:gradFill>
                  <a:gsLst>
                    <a:gs pos="0">
                      <a:srgbClr val="1264B1"/>
                    </a:gs>
                    <a:gs pos="100000">
                      <a:srgbClr val="944DCF"/>
                    </a:gs>
                  </a:gsLst>
                  <a:lin ang="0" scaled="1"/>
                </a:gradFill>
                <a:effectLst/>
                <a:uLnTx/>
                <a:uFillTx/>
                <a:latin typeface="Segoe UI Semibold"/>
                <a:ea typeface="+mn-ea"/>
                <a:cs typeface="Segoe UI" pitchFamily="34" charset="0"/>
              </a:rPr>
              <a:t>Draft a detailed email </a:t>
            </a:r>
            <a:r>
              <a:rPr kumimoji="0" lang="en-US" sz="1000" b="0" i="0" u="none" strike="noStrike" kern="1200" cap="none" spc="0" normalizeH="0" baseline="0" noProof="0">
                <a:ln w="3175">
                  <a:noFill/>
                </a:ln>
                <a:solidFill>
                  <a:prstClr val="black"/>
                </a:solidFill>
                <a:effectLst/>
                <a:uLnTx/>
                <a:uFillTx/>
                <a:latin typeface="Segoe UI"/>
                <a:ea typeface="+mn-ea"/>
                <a:cs typeface="Segoe UI" pitchFamily="34" charset="0"/>
              </a:rPr>
              <a:t>from the file </a:t>
            </a:r>
            <a:r>
              <a:rPr kumimoji="0" lang="en-US" sz="1000" b="0" i="0" u="sng" strike="noStrike" kern="1200" cap="none" spc="0" normalizeH="0" baseline="0" noProof="0">
                <a:ln w="3175">
                  <a:noFill/>
                </a:ln>
                <a:solidFill>
                  <a:srgbClr val="0078D4"/>
                </a:solidFill>
                <a:effectLst/>
                <a:uLnTx/>
                <a:uFillTx/>
                <a:latin typeface="Segoe UI"/>
                <a:ea typeface="+mn-ea"/>
                <a:cs typeface="Segoe UI" pitchFamily="34" charset="0"/>
              </a:rPr>
              <a:t>Fabrikam support procedures</a:t>
            </a:r>
            <a:r>
              <a:rPr kumimoji="0" lang="en-US" sz="1000" b="0" i="0" u="none" strike="noStrike" kern="1200" cap="none" spc="0" normalizeH="0" baseline="0" noProof="0">
                <a:ln w="3175">
                  <a:noFill/>
                </a:ln>
                <a:solidFill>
                  <a:prstClr val="black"/>
                </a:solidFill>
                <a:effectLst/>
                <a:uLnTx/>
                <a:uFillTx/>
                <a:latin typeface="Segoe UI"/>
                <a:ea typeface="+mn-ea"/>
                <a:cs typeface="Segoe UI" pitchFamily="34" charset="0"/>
              </a:rPr>
              <a:t>. Make the tone friendly.</a:t>
            </a:r>
          </a:p>
        </p:txBody>
      </p:sp>
      <p:sp>
        <p:nvSpPr>
          <p:cNvPr id="64" name="TextBox 63">
            <a:extLst>
              <a:ext uri="{FF2B5EF4-FFF2-40B4-BE49-F238E27FC236}">
                <a16:creationId xmlns:a16="http://schemas.microsoft.com/office/drawing/2014/main" id="{F6223CF0-26C3-5D15-2BB5-D85842DDC044}"/>
              </a:ext>
            </a:extLst>
          </p:cNvPr>
          <p:cNvSpPr txBox="1"/>
          <p:nvPr/>
        </p:nvSpPr>
        <p:spPr>
          <a:xfrm>
            <a:off x="4490013" y="4440281"/>
            <a:ext cx="2982142" cy="215444"/>
          </a:xfrm>
          <a:prstGeom prst="rect">
            <a:avLst/>
          </a:prstGeom>
          <a:noFill/>
        </p:spPr>
        <p:txBody>
          <a:bodyPr wrap="square" lIns="0" tIns="0" rIns="0" bIns="0">
            <a:spAutoFit/>
          </a:bodyPr>
          <a:lstStyle>
            <a:defPPr>
              <a:defRPr lang="en-US"/>
            </a:defPPr>
            <a:lvl1pPr lvl="0" defTabSz="932472" fontAlgn="base">
              <a:spcBef>
                <a:spcPct val="0"/>
              </a:spcBef>
              <a:spcAft>
                <a:spcPct val="0"/>
              </a:spcAft>
              <a:defRPr sz="1600" b="1">
                <a:ea typeface="Segoe UI" pitchFamily="34" charset="0"/>
                <a:cs typeface="Segoe UI" pitchFamily="34" charset="0"/>
              </a:defRPr>
            </a:lvl1p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Segoe UI Semibold"/>
                <a:cs typeface="Segoe UI" pitchFamily="34" charset="0"/>
              </a:rPr>
              <a:t>Create an executive update</a:t>
            </a:r>
          </a:p>
        </p:txBody>
      </p:sp>
      <p:sp>
        <p:nvSpPr>
          <p:cNvPr id="65" name="Text Placeholder 2">
            <a:extLst>
              <a:ext uri="{FF2B5EF4-FFF2-40B4-BE49-F238E27FC236}">
                <a16:creationId xmlns:a16="http://schemas.microsoft.com/office/drawing/2014/main" id="{5FCE0275-41A4-4DF0-FA7B-ED3CB3A4F8B2}"/>
              </a:ext>
            </a:extLst>
          </p:cNvPr>
          <p:cNvSpPr txBox="1">
            <a:spLocks/>
          </p:cNvSpPr>
          <p:nvPr/>
        </p:nvSpPr>
        <p:spPr>
          <a:xfrm>
            <a:off x="4490013" y="4690589"/>
            <a:ext cx="2982142" cy="161583"/>
          </a:xfrm>
          <a:prstGeom prst="rect">
            <a:avLst/>
          </a:prstGeom>
        </p:spPr>
        <p:txBody>
          <a:bodyPr vert="horz" wrap="square" lIns="0" tIns="0" rIns="0" bIns="0" rtlCol="0" anchor="t" anchorCtr="0">
            <a:spAutoFit/>
          </a:bodyPr>
          <a:lstStyle>
            <a:lvl1pPr marL="228600" marR="0" indent="-22860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85263">
                      <a:srgbClr val="D83B01"/>
                    </a:gs>
                    <a:gs pos="58000">
                      <a:srgbClr val="D83B01"/>
                    </a:gs>
                  </a:gsLst>
                  <a:lin ang="18600000" scaled="0"/>
                </a:gra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Pct val="90000"/>
              <a:buFont typeface="Wingdings" panose="05000000000000000000" pitchFamily="2" charset="2"/>
              <a:buNone/>
              <a:tabLst/>
              <a:defRPr/>
            </a:pPr>
            <a:r>
              <a:rPr kumimoji="0" lang="en-US" sz="1050" b="0" i="0" u="none" strike="noStrike" kern="1200" cap="none" spc="0" normalizeH="0" baseline="0" noProof="0">
                <a:ln w="3175">
                  <a:noFill/>
                </a:ln>
                <a:solidFill>
                  <a:prstClr val="black"/>
                </a:solidFill>
                <a:effectLst/>
                <a:uLnTx/>
                <a:uFillTx/>
                <a:latin typeface="Segoe UI"/>
                <a:ea typeface="+mn-ea"/>
                <a:cs typeface="Segoe UI" panose="020B0502040204020203" pitchFamily="34" charset="0"/>
              </a:rPr>
              <a:t>Starting in a new presentation</a:t>
            </a:r>
          </a:p>
        </p:txBody>
      </p:sp>
      <p:grpSp>
        <p:nvGrpSpPr>
          <p:cNvPr id="73" name="Group 72" descr="Microsoft PowerPoint Logo">
            <a:extLst>
              <a:ext uri="{FF2B5EF4-FFF2-40B4-BE49-F238E27FC236}">
                <a16:creationId xmlns:a16="http://schemas.microsoft.com/office/drawing/2014/main" id="{870B32F5-1FEF-CE26-1116-670339D08F66}"/>
              </a:ext>
            </a:extLst>
          </p:cNvPr>
          <p:cNvGrpSpPr>
            <a:grpSpLocks/>
          </p:cNvGrpSpPr>
          <p:nvPr/>
        </p:nvGrpSpPr>
        <p:grpSpPr>
          <a:xfrm>
            <a:off x="7372337" y="4028484"/>
            <a:ext cx="534544" cy="534544"/>
            <a:chOff x="587375" y="1790700"/>
            <a:chExt cx="1371600" cy="1371600"/>
          </a:xfrm>
        </p:grpSpPr>
        <p:sp>
          <p:nvSpPr>
            <p:cNvPr id="74" name="Rounded Rectangle 46">
              <a:extLst>
                <a:ext uri="{FF2B5EF4-FFF2-40B4-BE49-F238E27FC236}">
                  <a16:creationId xmlns:a16="http://schemas.microsoft.com/office/drawing/2014/main" id="{DD27E2EC-31DC-D0E6-6A98-F14983A58255}"/>
                </a:ext>
              </a:extLst>
            </p:cNvPr>
            <p:cNvSpPr/>
            <p:nvPr/>
          </p:nvSpPr>
          <p:spPr bwMode="auto">
            <a:xfrm>
              <a:off x="587375" y="1790700"/>
              <a:ext cx="1371600" cy="1371600"/>
            </a:xfrm>
            <a:prstGeom prst="roundRect">
              <a:avLst/>
            </a:prstGeom>
            <a:solidFill>
              <a:schemeClr val="bg1"/>
            </a:solidFill>
            <a:ln>
              <a:noFill/>
              <a:headEnd type="none" w="med" len="med"/>
              <a:tailEnd type="none" w="med" len="med"/>
            </a:ln>
            <a:effectLst>
              <a:outerShdw blurRad="127643" dist="635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pic>
          <p:nvPicPr>
            <p:cNvPr id="75" name="Picture 2" descr="Microsoft PowerPoint Logo - PNG and Vector - Logo Download">
              <a:hlinkClick r:id="rId12"/>
              <a:extLst>
                <a:ext uri="{FF2B5EF4-FFF2-40B4-BE49-F238E27FC236}">
                  <a16:creationId xmlns:a16="http://schemas.microsoft.com/office/drawing/2014/main" id="{9E02F582-5037-75D2-C4C5-62A97D572DED}"/>
                </a:ext>
              </a:extLst>
            </p:cNvPr>
            <p:cNvPicPr>
              <a:picLocks noChangeAspect="1" noChangeArrowheads="1"/>
            </p:cNvPicPr>
            <p:nvPr/>
          </p:nvPicPr>
          <p:blipFill>
            <a:blip r:embed="rId13" cstate="screen">
              <a:extLst>
                <a:ext uri="{28A0092B-C50C-407E-A947-70E740481C1C}">
                  <a14:useLocalDpi xmlns:a14="http://schemas.microsoft.com/office/drawing/2010/main"/>
                </a:ext>
              </a:extLst>
            </a:blip>
            <a:srcRect/>
            <a:stretch>
              <a:fillRect/>
            </a:stretch>
          </p:blipFill>
          <p:spPr bwMode="auto">
            <a:xfrm>
              <a:off x="822643" y="2057400"/>
              <a:ext cx="901064" cy="838200"/>
            </a:xfrm>
            <a:prstGeom prst="rect">
              <a:avLst/>
            </a:prstGeom>
            <a:noFill/>
            <a:extLst>
              <a:ext uri="{909E8E84-426E-40DD-AFC4-6F175D3DCCD1}">
                <a14:hiddenFill xmlns:a14="http://schemas.microsoft.com/office/drawing/2010/main">
                  <a:solidFill>
                    <a:srgbClr val="FFFFFF"/>
                  </a:solidFill>
                </a14:hiddenFill>
              </a:ext>
            </a:extLst>
          </p:spPr>
        </p:pic>
      </p:grpSp>
      <p:sp>
        <p:nvSpPr>
          <p:cNvPr id="69" name="Rectangle: Rounded Corners 6">
            <a:extLst>
              <a:ext uri="{FF2B5EF4-FFF2-40B4-BE49-F238E27FC236}">
                <a16:creationId xmlns:a16="http://schemas.microsoft.com/office/drawing/2014/main" id="{380C239B-3AA3-BBE4-2FEA-A716E00C6BA8}"/>
              </a:ext>
              <a:ext uri="{C183D7F6-B498-43B3-948B-1728B52AA6E4}">
                <adec:decorative xmlns:adec="http://schemas.microsoft.com/office/drawing/2017/decorative" val="1"/>
              </a:ext>
            </a:extLst>
          </p:cNvPr>
          <p:cNvSpPr/>
          <p:nvPr/>
        </p:nvSpPr>
        <p:spPr bwMode="auto">
          <a:xfrm>
            <a:off x="4484614" y="5292771"/>
            <a:ext cx="2992940" cy="964873"/>
          </a:xfrm>
          <a:prstGeom prst="roundRect">
            <a:avLst>
              <a:gd name="adj" fmla="val 8425"/>
            </a:avLst>
          </a:prstGeom>
          <a:solidFill>
            <a:schemeClr val="bg1"/>
          </a:solidFill>
          <a:ln w="25400">
            <a:gradFill>
              <a:gsLst>
                <a:gs pos="37000">
                  <a:srgbClr val="464FEB"/>
                </a:gs>
                <a:gs pos="69000">
                  <a:srgbClr val="47CFFA"/>
                </a:gs>
                <a:gs pos="91000">
                  <a:srgbClr val="B47CF8"/>
                </a:gs>
              </a:gsLst>
              <a:lin ang="3600000" scaled="0"/>
            </a:gradFill>
          </a:ln>
          <a:effectLst>
            <a:outerShdw blurRad="300618" dist="16429" dir="2700000" algn="tl" rotWithShape="0">
              <a:prstClr val="black">
                <a:alpha val="11839"/>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70" name="Title 1">
            <a:extLst>
              <a:ext uri="{FF2B5EF4-FFF2-40B4-BE49-F238E27FC236}">
                <a16:creationId xmlns:a16="http://schemas.microsoft.com/office/drawing/2014/main" id="{73772F4F-9085-5231-8A5C-7895D0FCCC43}"/>
              </a:ext>
            </a:extLst>
          </p:cNvPr>
          <p:cNvSpPr txBox="1">
            <a:spLocks/>
          </p:cNvSpPr>
          <p:nvPr/>
        </p:nvSpPr>
        <p:spPr>
          <a:xfrm>
            <a:off x="4613434" y="5621319"/>
            <a:ext cx="2735299" cy="307777"/>
          </a:xfrm>
          <a:prstGeom prst="rect">
            <a:avLst/>
          </a:prstGeom>
          <a:noFill/>
        </p:spPr>
        <p:txBody>
          <a:bodyPr vert="horz" wrap="square" lIns="0" tIns="0" rIns="0" bIns="0" rtlCol="0" anchor="ctr">
            <a:spAutoFit/>
          </a:bodyPr>
          <a:lstStyle>
            <a:lvl1pPr algn="l" defTabSz="2402409" rtl="0" eaLnBrk="1" latinLnBrk="0" hangingPunct="1">
              <a:lnSpc>
                <a:spcPct val="100000"/>
              </a:lnSpc>
              <a:spcBef>
                <a:spcPct val="0"/>
              </a:spcBef>
              <a:buNone/>
              <a:defRPr lang="en-US" sz="9272" b="0" kern="1200" cap="none" spc="-129" baseline="0" dirty="0" smtClean="0">
                <a:ln w="3175">
                  <a:noFill/>
                </a:ln>
                <a:solidFill>
                  <a:schemeClr val="tx1"/>
                </a:solidFill>
                <a:effectLst/>
                <a:latin typeface="+mj-lt"/>
                <a:ea typeface="+mn-ea"/>
                <a:cs typeface="Segoe UI" pitchFamily="34" charset="0"/>
              </a:defRPr>
            </a:lvl1p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w="3175">
                  <a:noFill/>
                </a:ln>
                <a:gradFill>
                  <a:gsLst>
                    <a:gs pos="0">
                      <a:srgbClr val="1264B1"/>
                    </a:gs>
                    <a:gs pos="100000">
                      <a:srgbClr val="944DCF"/>
                    </a:gs>
                  </a:gsLst>
                  <a:lin ang="0" scaled="1"/>
                </a:gradFill>
                <a:effectLst/>
                <a:uLnTx/>
                <a:uFillTx/>
                <a:latin typeface="Segoe UI Semibold"/>
                <a:ea typeface="+mn-ea"/>
                <a:cs typeface="Segoe UI" pitchFamily="34" charset="0"/>
              </a:rPr>
              <a:t>Create a presentation </a:t>
            </a:r>
            <a:r>
              <a:rPr kumimoji="0" lang="en-US" sz="1000" b="0" i="0" u="none" strike="noStrike" kern="1200" cap="none" spc="0" normalizeH="0" baseline="0" noProof="0">
                <a:ln w="3175">
                  <a:noFill/>
                </a:ln>
                <a:solidFill>
                  <a:prstClr val="black"/>
                </a:solidFill>
                <a:effectLst/>
                <a:uLnTx/>
                <a:uFillTx/>
                <a:latin typeface="Segoe UI"/>
                <a:ea typeface="+mn-ea"/>
                <a:cs typeface="Segoe UI" pitchFamily="34" charset="0"/>
              </a:rPr>
              <a:t>from [Word document link to Fabrikam upgrade project plan.docx]</a:t>
            </a:r>
          </a:p>
        </p:txBody>
      </p:sp>
      <p:sp>
        <p:nvSpPr>
          <p:cNvPr id="71" name="TextBox 70">
            <a:extLst>
              <a:ext uri="{FF2B5EF4-FFF2-40B4-BE49-F238E27FC236}">
                <a16:creationId xmlns:a16="http://schemas.microsoft.com/office/drawing/2014/main" id="{4825A515-6333-8C53-3FBB-DF6BE108C632}"/>
              </a:ext>
            </a:extLst>
          </p:cNvPr>
          <p:cNvSpPr txBox="1"/>
          <p:nvPr/>
        </p:nvSpPr>
        <p:spPr>
          <a:xfrm>
            <a:off x="8229191" y="4440281"/>
            <a:ext cx="2982142" cy="215444"/>
          </a:xfrm>
          <a:prstGeom prst="rect">
            <a:avLst/>
          </a:prstGeom>
          <a:noFill/>
        </p:spPr>
        <p:txBody>
          <a:bodyPr wrap="square" lIns="0" tIns="0" rIns="0" bIns="0">
            <a:spAutoFit/>
          </a:bodyPr>
          <a:lstStyle>
            <a:defPPr>
              <a:defRPr lang="en-US"/>
            </a:defPPr>
            <a:lvl1pPr lvl="0" defTabSz="932472" fontAlgn="base">
              <a:spcBef>
                <a:spcPct val="0"/>
              </a:spcBef>
              <a:spcAft>
                <a:spcPct val="0"/>
              </a:spcAft>
              <a:defRPr sz="1600" b="1">
                <a:ea typeface="Segoe UI" pitchFamily="34" charset="0"/>
                <a:cs typeface="Segoe UI" pitchFamily="34" charset="0"/>
              </a:defRPr>
            </a:lvl1p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Segoe UI Semibold"/>
                <a:cs typeface="Segoe UI" pitchFamily="34" charset="0"/>
              </a:rPr>
              <a:t>Revise support procedures</a:t>
            </a:r>
          </a:p>
        </p:txBody>
      </p:sp>
      <p:sp>
        <p:nvSpPr>
          <p:cNvPr id="72" name="Text Placeholder 2">
            <a:extLst>
              <a:ext uri="{FF2B5EF4-FFF2-40B4-BE49-F238E27FC236}">
                <a16:creationId xmlns:a16="http://schemas.microsoft.com/office/drawing/2014/main" id="{89E61A97-E02F-C58B-487A-E0F35D7B139E}"/>
              </a:ext>
            </a:extLst>
          </p:cNvPr>
          <p:cNvSpPr txBox="1">
            <a:spLocks/>
          </p:cNvSpPr>
          <p:nvPr/>
        </p:nvSpPr>
        <p:spPr>
          <a:xfrm>
            <a:off x="8229191" y="4690589"/>
            <a:ext cx="2982142" cy="323165"/>
          </a:xfrm>
          <a:prstGeom prst="rect">
            <a:avLst/>
          </a:prstGeom>
        </p:spPr>
        <p:txBody>
          <a:bodyPr vert="horz" wrap="square" lIns="0" tIns="0" rIns="0" bIns="0" rtlCol="0" anchor="t" anchorCtr="0">
            <a:spAutoFit/>
          </a:bodyPr>
          <a:lstStyle>
            <a:lvl1pPr marL="228600" marR="0" indent="-22860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85263">
                      <a:srgbClr val="D83B01"/>
                    </a:gs>
                    <a:gs pos="58000">
                      <a:srgbClr val="D83B01"/>
                    </a:gs>
                  </a:gsLst>
                  <a:lin ang="18600000" scaled="0"/>
                </a:gra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Pct val="90000"/>
              <a:buFont typeface="Wingdings" panose="05000000000000000000" pitchFamily="2" charset="2"/>
              <a:buNone/>
              <a:tabLst/>
              <a:defRPr/>
            </a:pPr>
            <a:r>
              <a:rPr kumimoji="0" lang="en-US" sz="1050" b="0" i="0" u="none" strike="noStrike" kern="1200" cap="none" spc="0" normalizeH="0" baseline="0" noProof="0">
                <a:ln w="3175">
                  <a:noFill/>
                </a:ln>
                <a:solidFill>
                  <a:prstClr val="black"/>
                </a:solidFill>
                <a:effectLst/>
                <a:uLnTx/>
                <a:uFillTx/>
                <a:latin typeface="Segoe UI"/>
                <a:ea typeface="+mn-ea"/>
                <a:cs typeface="Segoe UI" panose="020B0502040204020203" pitchFamily="34" charset="0"/>
              </a:rPr>
              <a:t>On a new line of the procedure document click on the Draft with Copilot icon </a:t>
            </a:r>
          </a:p>
        </p:txBody>
      </p:sp>
      <p:grpSp>
        <p:nvGrpSpPr>
          <p:cNvPr id="78" name="Group 77" descr="Microsoft Word Logo">
            <a:extLst>
              <a:ext uri="{FF2B5EF4-FFF2-40B4-BE49-F238E27FC236}">
                <a16:creationId xmlns:a16="http://schemas.microsoft.com/office/drawing/2014/main" id="{73292453-353F-78C4-D370-872749A26971}"/>
              </a:ext>
              <a:ext uri="{C183D7F6-B498-43B3-948B-1728B52AA6E4}">
                <adec:decorative xmlns:adec="http://schemas.microsoft.com/office/drawing/2017/decorative" val="0"/>
              </a:ext>
            </a:extLst>
          </p:cNvPr>
          <p:cNvGrpSpPr>
            <a:grpSpLocks/>
          </p:cNvGrpSpPr>
          <p:nvPr/>
        </p:nvGrpSpPr>
        <p:grpSpPr>
          <a:xfrm>
            <a:off x="11118806" y="4026754"/>
            <a:ext cx="534543" cy="534543"/>
            <a:chOff x="5006422" y="10181153"/>
            <a:chExt cx="659280" cy="659280"/>
          </a:xfrm>
        </p:grpSpPr>
        <p:sp>
          <p:nvSpPr>
            <p:cNvPr id="79" name="Rounded Rectangle 46">
              <a:extLst>
                <a:ext uri="{FF2B5EF4-FFF2-40B4-BE49-F238E27FC236}">
                  <a16:creationId xmlns:a16="http://schemas.microsoft.com/office/drawing/2014/main" id="{4AB8B366-5493-D2E6-9003-760BEA2431AE}"/>
                </a:ext>
              </a:extLst>
            </p:cNvPr>
            <p:cNvSpPr/>
            <p:nvPr/>
          </p:nvSpPr>
          <p:spPr bwMode="auto">
            <a:xfrm>
              <a:off x="5006422" y="10181153"/>
              <a:ext cx="659280" cy="659280"/>
            </a:xfrm>
            <a:prstGeom prst="roundRect">
              <a:avLst/>
            </a:prstGeom>
            <a:solidFill>
              <a:schemeClr val="bg1"/>
            </a:solidFill>
            <a:ln>
              <a:noFill/>
              <a:headEnd type="none" w="med" len="med"/>
              <a:tailEnd type="none" w="med" len="med"/>
            </a:ln>
            <a:effectLst>
              <a:outerShdw blurRad="127643" dist="635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pic>
          <p:nvPicPr>
            <p:cNvPr id="80" name="Graphic 79">
              <a:extLst>
                <a:ext uri="{FF2B5EF4-FFF2-40B4-BE49-F238E27FC236}">
                  <a16:creationId xmlns:a16="http://schemas.microsoft.com/office/drawing/2014/main" id="{918D05EF-7141-02B5-72ED-B3E10BBB9644}"/>
                </a:ext>
              </a:extLst>
            </p:cNvPr>
            <p:cNvPicPr>
              <a:picLocks noChangeAspect="1"/>
            </p:cNvPicPr>
            <p:nvPr/>
          </p:nvPicPr>
          <p:blipFill rotWithShape="1">
            <a:blip r:embed="rId14" cstate="screen">
              <a:extLst>
                <a:ext uri="{28A0092B-C50C-407E-A947-70E740481C1C}">
                  <a14:useLocalDpi xmlns:a14="http://schemas.microsoft.com/office/drawing/2010/main"/>
                </a:ext>
                <a:ext uri="{96DAC541-7B7A-43D3-8B79-37D633B846F1}">
                  <asvg:svgBlip xmlns:asvg="http://schemas.microsoft.com/office/drawing/2016/SVG/main" r:embed="rId15"/>
                </a:ext>
              </a:extLst>
            </a:blip>
            <a:srcRect l="26279" t="26853" r="22699" b="26853"/>
            <a:stretch/>
          </p:blipFill>
          <p:spPr>
            <a:xfrm>
              <a:off x="5112857" y="10308272"/>
              <a:ext cx="446412" cy="405040"/>
            </a:xfrm>
            <a:prstGeom prst="rect">
              <a:avLst/>
            </a:prstGeom>
          </p:spPr>
        </p:pic>
      </p:grpSp>
      <p:sp>
        <p:nvSpPr>
          <p:cNvPr id="76" name="Rectangle: Rounded Corners 6">
            <a:extLst>
              <a:ext uri="{FF2B5EF4-FFF2-40B4-BE49-F238E27FC236}">
                <a16:creationId xmlns:a16="http://schemas.microsoft.com/office/drawing/2014/main" id="{D163A9BB-56EE-2B88-59BC-00BE9C77B1B7}"/>
              </a:ext>
              <a:ext uri="{C183D7F6-B498-43B3-948B-1728B52AA6E4}">
                <adec:decorative xmlns:adec="http://schemas.microsoft.com/office/drawing/2017/decorative" val="1"/>
              </a:ext>
            </a:extLst>
          </p:cNvPr>
          <p:cNvSpPr/>
          <p:nvPr/>
        </p:nvSpPr>
        <p:spPr bwMode="auto">
          <a:xfrm>
            <a:off x="8211503" y="5272287"/>
            <a:ext cx="3017520" cy="1005840"/>
          </a:xfrm>
          <a:prstGeom prst="roundRect">
            <a:avLst>
              <a:gd name="adj" fmla="val 8425"/>
            </a:avLst>
          </a:prstGeom>
          <a:solidFill>
            <a:schemeClr val="bg1"/>
          </a:solidFill>
          <a:ln w="25400">
            <a:gradFill>
              <a:gsLst>
                <a:gs pos="37000">
                  <a:srgbClr val="464FEB"/>
                </a:gs>
                <a:gs pos="69000">
                  <a:srgbClr val="47CFFA"/>
                </a:gs>
                <a:gs pos="91000">
                  <a:srgbClr val="B47CF8"/>
                </a:gs>
              </a:gsLst>
              <a:lin ang="3600000" scaled="0"/>
            </a:gradFill>
          </a:ln>
          <a:effectLst>
            <a:outerShdw blurRad="300618" dist="16429" dir="2700000" algn="tl" rotWithShape="0">
              <a:prstClr val="black">
                <a:alpha val="11839"/>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77" name="Title 1">
            <a:extLst>
              <a:ext uri="{FF2B5EF4-FFF2-40B4-BE49-F238E27FC236}">
                <a16:creationId xmlns:a16="http://schemas.microsoft.com/office/drawing/2014/main" id="{2BD4BEA6-FCD5-11E6-7461-874A6AE2E026}"/>
              </a:ext>
            </a:extLst>
          </p:cNvPr>
          <p:cNvSpPr txBox="1">
            <a:spLocks/>
          </p:cNvSpPr>
          <p:nvPr/>
        </p:nvSpPr>
        <p:spPr>
          <a:xfrm>
            <a:off x="8352613" y="5544375"/>
            <a:ext cx="2735299" cy="461665"/>
          </a:xfrm>
          <a:prstGeom prst="rect">
            <a:avLst/>
          </a:prstGeom>
        </p:spPr>
        <p:txBody>
          <a:bodyPr vert="horz" wrap="square" lIns="0" tIns="0" rIns="0" bIns="0" rtlCol="0" anchor="ctr">
            <a:spAutoFit/>
          </a:bodyPr>
          <a:lstStyle>
            <a:lvl1pPr algn="l" defTabSz="2402409" rtl="0" eaLnBrk="1" latinLnBrk="0" hangingPunct="1">
              <a:lnSpc>
                <a:spcPct val="100000"/>
              </a:lnSpc>
              <a:spcBef>
                <a:spcPct val="0"/>
              </a:spcBef>
              <a:buNone/>
              <a:defRPr lang="en-US" sz="9272" b="0" kern="1200" cap="none" spc="-129" baseline="0" dirty="0" smtClean="0">
                <a:ln w="3175">
                  <a:noFill/>
                </a:ln>
                <a:solidFill>
                  <a:schemeClr val="tx1"/>
                </a:solidFill>
                <a:effectLst/>
                <a:latin typeface="+mj-lt"/>
                <a:ea typeface="+mn-ea"/>
                <a:cs typeface="Segoe UI" pitchFamily="34" charset="0"/>
              </a:defRPr>
            </a:lvl1p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w="3175">
                  <a:noFill/>
                </a:ln>
                <a:gradFill>
                  <a:gsLst>
                    <a:gs pos="0">
                      <a:srgbClr val="1264B1"/>
                    </a:gs>
                    <a:gs pos="100000">
                      <a:srgbClr val="944DCF"/>
                    </a:gs>
                  </a:gsLst>
                  <a:lin ang="0" scaled="1"/>
                </a:gradFill>
                <a:effectLst/>
                <a:uLnTx/>
                <a:uFillTx/>
                <a:latin typeface="Segoe UI Semibold"/>
                <a:ea typeface="+mn-ea"/>
                <a:cs typeface="Segoe UI" pitchFamily="34" charset="0"/>
              </a:rPr>
              <a:t>Insert a paragraph </a:t>
            </a:r>
            <a:r>
              <a:rPr kumimoji="0" lang="en-US" sz="1000" b="0" i="0" u="none" strike="noStrike" kern="1200" cap="none" spc="0" normalizeH="0" baseline="0" noProof="0">
                <a:ln w="3175">
                  <a:noFill/>
                </a:ln>
                <a:solidFill>
                  <a:prstClr val="black"/>
                </a:solidFill>
                <a:effectLst/>
                <a:uLnTx/>
                <a:uFillTx/>
                <a:latin typeface="Segoe UI"/>
                <a:ea typeface="+mn-ea"/>
                <a:cs typeface="Segoe UI" pitchFamily="34" charset="0"/>
              </a:rPr>
              <a:t>on single sign on issue resolution using information from </a:t>
            </a:r>
            <a:r>
              <a:rPr kumimoji="0" lang="en-US" sz="1000" b="0" i="0" u="sng" strike="noStrike" kern="1200" cap="none" spc="0" normalizeH="0" baseline="0" noProof="0">
                <a:ln w="3175">
                  <a:noFill/>
                </a:ln>
                <a:solidFill>
                  <a:srgbClr val="0078D4"/>
                </a:solidFill>
                <a:effectLst/>
                <a:uLnTx/>
                <a:uFillTx/>
                <a:latin typeface="Segoe UI"/>
                <a:ea typeface="+mn-ea"/>
                <a:cs typeface="Segoe UI" pitchFamily="34" charset="0"/>
              </a:rPr>
              <a:t>Fabrikam product documentation.</a:t>
            </a:r>
          </a:p>
        </p:txBody>
      </p:sp>
    </p:spTree>
    <p:extLst>
      <p:ext uri="{BB962C8B-B14F-4D97-AF65-F5344CB8AC3E}">
        <p14:creationId xmlns:p14="http://schemas.microsoft.com/office/powerpoint/2010/main" val="4062044517"/>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09808EC-FE27-4EE7-88DF-5DDEB93D2767}"/>
              </a:ext>
            </a:extLst>
          </p:cNvPr>
          <p:cNvSpPr>
            <a:spLocks noGrp="1"/>
          </p:cNvSpPr>
          <p:nvPr>
            <p:ph type="title"/>
          </p:nvPr>
        </p:nvSpPr>
        <p:spPr/>
        <p:txBody>
          <a:bodyPr/>
          <a:lstStyle/>
          <a:p>
            <a:r>
              <a:rPr lang="en-US"/>
              <a:t>Resources</a:t>
            </a:r>
          </a:p>
        </p:txBody>
      </p:sp>
      <p:sp>
        <p:nvSpPr>
          <p:cNvPr id="5" name="Rectangle 4">
            <a:extLst>
              <a:ext uri="{FF2B5EF4-FFF2-40B4-BE49-F238E27FC236}">
                <a16:creationId xmlns:a16="http://schemas.microsoft.com/office/drawing/2014/main" id="{A19DA3FB-F7CA-42F4-955C-FA74B668B963}"/>
              </a:ext>
            </a:extLst>
          </p:cNvPr>
          <p:cNvSpPr/>
          <p:nvPr/>
        </p:nvSpPr>
        <p:spPr>
          <a:xfrm>
            <a:off x="1142328" y="1259175"/>
            <a:ext cx="6075435" cy="1892826"/>
          </a:xfrm>
          <a:prstGeom prst="rect">
            <a:avLst/>
          </a:prstGeom>
        </p:spPr>
        <p:txBody>
          <a:bodyPr wrap="square" lIns="0" anchor="t">
            <a:spAutoFit/>
          </a:bodyPr>
          <a:lstStyle/>
          <a:p>
            <a:pPr defTabSz="914314">
              <a:spcAft>
                <a:spcPts val="1800"/>
              </a:spcAft>
            </a:pPr>
            <a:r>
              <a:rPr kumimoji="0" lang="en-US" sz="1800" b="0" i="0" u="none" strike="noStrike" kern="0" cap="none" spc="-24" normalizeH="0" baseline="0" noProof="0" dirty="0">
                <a:ln>
                  <a:noFill/>
                </a:ln>
                <a:solidFill>
                  <a:srgbClr val="313131"/>
                </a:solidFill>
                <a:effectLst/>
                <a:uLnTx/>
                <a:uFillTx/>
                <a:latin typeface="Segoe UI Semibold"/>
                <a:ea typeface="+mn-ea"/>
                <a:cs typeface="Segoe UI Semilight" panose="020B0402040204020203" pitchFamily="34" charset="0"/>
              </a:rPr>
              <a:t>Find more Copilot prompts to try in </a:t>
            </a:r>
            <a:r>
              <a:rPr kumimoji="0" lang="en-US" sz="1800" b="0" i="0" u="none" strike="noStrike" kern="0" cap="none" spc="-24" normalizeH="0" baseline="0" noProof="0" dirty="0">
                <a:ln>
                  <a:noFill/>
                </a:ln>
                <a:solidFill>
                  <a:srgbClr val="313131"/>
                </a:solidFill>
                <a:effectLst/>
                <a:uLnTx/>
                <a:uFillTx/>
                <a:latin typeface="Segoe UI Semibold"/>
                <a:ea typeface="+mn-ea"/>
                <a:cs typeface="Segoe UI Semilight" panose="020B0402040204020203" pitchFamily="34" charset="0"/>
                <a:hlinkClick r:id="rId3"/>
              </a:rPr>
              <a:t>Copilot Lab</a:t>
            </a:r>
            <a:endParaRPr kumimoji="0" lang="en-US" sz="1800" b="0" i="0" u="none" strike="noStrike" kern="0" cap="none" spc="-24" normalizeH="0" baseline="0" noProof="0" dirty="0">
              <a:ln>
                <a:noFill/>
              </a:ln>
              <a:solidFill>
                <a:srgbClr val="313131"/>
              </a:solidFill>
              <a:effectLst/>
              <a:uLnTx/>
              <a:uFillTx/>
              <a:latin typeface="Segoe UI Semibold"/>
              <a:ea typeface="+mn-ea"/>
              <a:cs typeface="Segoe UI Semilight" panose="020B0402040204020203" pitchFamily="34" charset="0"/>
            </a:endParaRPr>
          </a:p>
          <a:p>
            <a:pPr defTabSz="914314">
              <a:spcAft>
                <a:spcPts val="1800"/>
              </a:spcAft>
            </a:pPr>
            <a:r>
              <a:rPr kumimoji="0" lang="en-US" sz="1800" b="0" i="0" u="none" strike="noStrike" kern="0" cap="none" spc="-24" normalizeH="0" baseline="0" noProof="0" dirty="0">
                <a:ln>
                  <a:noFill/>
                </a:ln>
                <a:solidFill>
                  <a:srgbClr val="313131"/>
                </a:solidFill>
                <a:effectLst/>
                <a:highlight>
                  <a:srgbClr val="FFFF00"/>
                </a:highlight>
                <a:uLnTx/>
                <a:uFillTx/>
                <a:latin typeface="Segoe UI Semibold"/>
                <a:ea typeface="+mn-ea"/>
                <a:cs typeface="Segoe UI Semilight" panose="020B0402040204020203" pitchFamily="34" charset="0"/>
              </a:rPr>
              <a:t>Partner customizable CTA</a:t>
            </a:r>
            <a:endParaRPr kumimoji="0" lang="en-US" sz="1800" b="0" i="0" u="none" strike="noStrike" kern="0" cap="none" spc="-24" normalizeH="0" baseline="0" noProof="0" dirty="0">
              <a:ln>
                <a:noFill/>
              </a:ln>
              <a:solidFill>
                <a:srgbClr val="313131"/>
              </a:solidFill>
              <a:effectLst/>
              <a:uLnTx/>
              <a:uFillTx/>
              <a:latin typeface="Segoe UI Semibold"/>
              <a:ea typeface="+mn-ea"/>
              <a:cs typeface="Segoe UI Semilight" panose="020B0402040204020203" pitchFamily="34" charset="0"/>
            </a:endParaRPr>
          </a:p>
          <a:p>
            <a:pPr defTabSz="914314">
              <a:spcAft>
                <a:spcPts val="1800"/>
              </a:spcAft>
            </a:pPr>
            <a:r>
              <a:rPr kumimoji="0" lang="en-US" sz="1800" b="0" i="0" u="none" strike="noStrike" kern="0" cap="none" spc="-24" normalizeH="0" baseline="0" noProof="0" dirty="0">
                <a:ln>
                  <a:noFill/>
                </a:ln>
                <a:solidFill>
                  <a:srgbClr val="313131"/>
                </a:solidFill>
                <a:effectLst/>
                <a:highlight>
                  <a:srgbClr val="FFFF00"/>
                </a:highlight>
                <a:uLnTx/>
                <a:uFillTx/>
                <a:latin typeface="Segoe UI Semibold"/>
                <a:ea typeface="+mn-ea"/>
                <a:cs typeface="Segoe UI Semilight" panose="020B0402040204020203" pitchFamily="34" charset="0"/>
              </a:rPr>
              <a:t>Partner customizable CTA</a:t>
            </a:r>
          </a:p>
          <a:p>
            <a:pPr defTabSz="914314">
              <a:spcAft>
                <a:spcPts val="1800"/>
              </a:spcAft>
            </a:pPr>
            <a:r>
              <a:rPr kumimoji="0" lang="en-US" sz="1800" b="0" i="0" u="none" strike="noStrike" kern="0" cap="none" spc="-24" normalizeH="0" baseline="0" noProof="0" dirty="0">
                <a:ln>
                  <a:noFill/>
                </a:ln>
                <a:solidFill>
                  <a:srgbClr val="313131"/>
                </a:solidFill>
                <a:effectLst/>
                <a:highlight>
                  <a:srgbClr val="FFFF00"/>
                </a:highlight>
                <a:uLnTx/>
                <a:uFillTx/>
                <a:latin typeface="Segoe UI Semibold"/>
                <a:ea typeface="+mn-ea"/>
                <a:cs typeface="Segoe UI Semilight" panose="020B0402040204020203" pitchFamily="34" charset="0"/>
              </a:rPr>
              <a:t>Partner customizable CTA</a:t>
            </a:r>
            <a:endParaRPr lang="en-US" sz="1800" dirty="0">
              <a:latin typeface="Segoe UI Semibold"/>
            </a:endParaRPr>
          </a:p>
        </p:txBody>
      </p:sp>
      <p:sp>
        <p:nvSpPr>
          <p:cNvPr id="6" name="Freeform 5">
            <a:extLst>
              <a:ext uri="{FF2B5EF4-FFF2-40B4-BE49-F238E27FC236}">
                <a16:creationId xmlns:a16="http://schemas.microsoft.com/office/drawing/2014/main" id="{4532F738-E819-2466-9446-61900D235B4B}"/>
              </a:ext>
              <a:ext uri="{C183D7F6-B498-43B3-948B-1728B52AA6E4}">
                <adec:decorative xmlns:adec="http://schemas.microsoft.com/office/drawing/2017/decorative" val="1"/>
              </a:ext>
            </a:extLst>
          </p:cNvPr>
          <p:cNvSpPr>
            <a:spLocks/>
          </p:cNvSpPr>
          <p:nvPr/>
        </p:nvSpPr>
        <p:spPr bwMode="auto">
          <a:xfrm>
            <a:off x="710360" y="1256755"/>
            <a:ext cx="179786" cy="289976"/>
          </a:xfrm>
          <a:custGeom>
            <a:avLst/>
            <a:gdLst>
              <a:gd name="T0" fmla="*/ 40 w 208"/>
              <a:gd name="T1" fmla="*/ 336 h 336"/>
              <a:gd name="T2" fmla="*/ 40 w 208"/>
              <a:gd name="T3" fmla="*/ 336 h 336"/>
              <a:gd name="T4" fmla="*/ 208 w 208"/>
              <a:gd name="T5" fmla="*/ 168 h 336"/>
              <a:gd name="T6" fmla="*/ 40 w 208"/>
              <a:gd name="T7" fmla="*/ 0 h 336"/>
              <a:gd name="T8" fmla="*/ 0 w 208"/>
              <a:gd name="T9" fmla="*/ 40 h 336"/>
              <a:gd name="T10" fmla="*/ 128 w 208"/>
              <a:gd name="T11" fmla="*/ 168 h 336"/>
              <a:gd name="T12" fmla="*/ 0 w 208"/>
              <a:gd name="T13" fmla="*/ 296 h 336"/>
              <a:gd name="T14" fmla="*/ 40 w 208"/>
              <a:gd name="T15" fmla="*/ 336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8" h="336">
                <a:moveTo>
                  <a:pt x="40" y="336"/>
                </a:moveTo>
                <a:lnTo>
                  <a:pt x="40" y="336"/>
                </a:lnTo>
                <a:lnTo>
                  <a:pt x="208" y="168"/>
                </a:lnTo>
                <a:lnTo>
                  <a:pt x="40" y="0"/>
                </a:lnTo>
                <a:lnTo>
                  <a:pt x="0" y="40"/>
                </a:lnTo>
                <a:lnTo>
                  <a:pt x="128" y="168"/>
                </a:lnTo>
                <a:lnTo>
                  <a:pt x="0" y="296"/>
                </a:lnTo>
                <a:lnTo>
                  <a:pt x="40" y="33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7" name="Freeform 5">
            <a:extLst>
              <a:ext uri="{FF2B5EF4-FFF2-40B4-BE49-F238E27FC236}">
                <a16:creationId xmlns:a16="http://schemas.microsoft.com/office/drawing/2014/main" id="{D246F8C2-27FA-DAEF-4CAE-148C64CC7124}"/>
              </a:ext>
              <a:ext uri="{C183D7F6-B498-43B3-948B-1728B52AA6E4}">
                <adec:decorative xmlns:adec="http://schemas.microsoft.com/office/drawing/2017/decorative" val="1"/>
              </a:ext>
            </a:extLst>
          </p:cNvPr>
          <p:cNvSpPr>
            <a:spLocks/>
          </p:cNvSpPr>
          <p:nvPr/>
        </p:nvSpPr>
        <p:spPr bwMode="auto">
          <a:xfrm>
            <a:off x="710360" y="1786797"/>
            <a:ext cx="179786" cy="289976"/>
          </a:xfrm>
          <a:custGeom>
            <a:avLst/>
            <a:gdLst>
              <a:gd name="T0" fmla="*/ 40 w 208"/>
              <a:gd name="T1" fmla="*/ 336 h 336"/>
              <a:gd name="T2" fmla="*/ 40 w 208"/>
              <a:gd name="T3" fmla="*/ 336 h 336"/>
              <a:gd name="T4" fmla="*/ 208 w 208"/>
              <a:gd name="T5" fmla="*/ 168 h 336"/>
              <a:gd name="T6" fmla="*/ 40 w 208"/>
              <a:gd name="T7" fmla="*/ 0 h 336"/>
              <a:gd name="T8" fmla="*/ 0 w 208"/>
              <a:gd name="T9" fmla="*/ 40 h 336"/>
              <a:gd name="T10" fmla="*/ 128 w 208"/>
              <a:gd name="T11" fmla="*/ 168 h 336"/>
              <a:gd name="T12" fmla="*/ 0 w 208"/>
              <a:gd name="T13" fmla="*/ 296 h 336"/>
              <a:gd name="T14" fmla="*/ 40 w 208"/>
              <a:gd name="T15" fmla="*/ 336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8" h="336">
                <a:moveTo>
                  <a:pt x="40" y="336"/>
                </a:moveTo>
                <a:lnTo>
                  <a:pt x="40" y="336"/>
                </a:lnTo>
                <a:lnTo>
                  <a:pt x="208" y="168"/>
                </a:lnTo>
                <a:lnTo>
                  <a:pt x="40" y="0"/>
                </a:lnTo>
                <a:lnTo>
                  <a:pt x="0" y="40"/>
                </a:lnTo>
                <a:lnTo>
                  <a:pt x="128" y="168"/>
                </a:lnTo>
                <a:lnTo>
                  <a:pt x="0" y="296"/>
                </a:lnTo>
                <a:lnTo>
                  <a:pt x="40" y="33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8" name="Freeform 5">
            <a:extLst>
              <a:ext uri="{FF2B5EF4-FFF2-40B4-BE49-F238E27FC236}">
                <a16:creationId xmlns:a16="http://schemas.microsoft.com/office/drawing/2014/main" id="{7EF963AA-CE70-44B3-FB98-AD121522659B}"/>
              </a:ext>
              <a:ext uri="{C183D7F6-B498-43B3-948B-1728B52AA6E4}">
                <adec:decorative xmlns:adec="http://schemas.microsoft.com/office/drawing/2017/decorative" val="1"/>
              </a:ext>
            </a:extLst>
          </p:cNvPr>
          <p:cNvSpPr>
            <a:spLocks/>
          </p:cNvSpPr>
          <p:nvPr/>
        </p:nvSpPr>
        <p:spPr bwMode="auto">
          <a:xfrm>
            <a:off x="710360" y="2316839"/>
            <a:ext cx="179786" cy="289976"/>
          </a:xfrm>
          <a:custGeom>
            <a:avLst/>
            <a:gdLst>
              <a:gd name="T0" fmla="*/ 40 w 208"/>
              <a:gd name="T1" fmla="*/ 336 h 336"/>
              <a:gd name="T2" fmla="*/ 40 w 208"/>
              <a:gd name="T3" fmla="*/ 336 h 336"/>
              <a:gd name="T4" fmla="*/ 208 w 208"/>
              <a:gd name="T5" fmla="*/ 168 h 336"/>
              <a:gd name="T6" fmla="*/ 40 w 208"/>
              <a:gd name="T7" fmla="*/ 0 h 336"/>
              <a:gd name="T8" fmla="*/ 0 w 208"/>
              <a:gd name="T9" fmla="*/ 40 h 336"/>
              <a:gd name="T10" fmla="*/ 128 w 208"/>
              <a:gd name="T11" fmla="*/ 168 h 336"/>
              <a:gd name="T12" fmla="*/ 0 w 208"/>
              <a:gd name="T13" fmla="*/ 296 h 336"/>
              <a:gd name="T14" fmla="*/ 40 w 208"/>
              <a:gd name="T15" fmla="*/ 336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8" h="336">
                <a:moveTo>
                  <a:pt x="40" y="336"/>
                </a:moveTo>
                <a:lnTo>
                  <a:pt x="40" y="336"/>
                </a:lnTo>
                <a:lnTo>
                  <a:pt x="208" y="168"/>
                </a:lnTo>
                <a:lnTo>
                  <a:pt x="40" y="0"/>
                </a:lnTo>
                <a:lnTo>
                  <a:pt x="0" y="40"/>
                </a:lnTo>
                <a:lnTo>
                  <a:pt x="128" y="168"/>
                </a:lnTo>
                <a:lnTo>
                  <a:pt x="0" y="296"/>
                </a:lnTo>
                <a:lnTo>
                  <a:pt x="40" y="33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 name="Freeform 5">
            <a:extLst>
              <a:ext uri="{FF2B5EF4-FFF2-40B4-BE49-F238E27FC236}">
                <a16:creationId xmlns:a16="http://schemas.microsoft.com/office/drawing/2014/main" id="{91069CF5-55D7-E2CE-5ED9-8CFA3D3CAD37}"/>
              </a:ext>
              <a:ext uri="{C183D7F6-B498-43B3-948B-1728B52AA6E4}">
                <adec:decorative xmlns:adec="http://schemas.microsoft.com/office/drawing/2017/decorative" val="1"/>
              </a:ext>
            </a:extLst>
          </p:cNvPr>
          <p:cNvSpPr>
            <a:spLocks/>
          </p:cNvSpPr>
          <p:nvPr/>
        </p:nvSpPr>
        <p:spPr bwMode="auto">
          <a:xfrm>
            <a:off x="710360" y="2905639"/>
            <a:ext cx="179786" cy="289976"/>
          </a:xfrm>
          <a:custGeom>
            <a:avLst/>
            <a:gdLst>
              <a:gd name="T0" fmla="*/ 40 w 208"/>
              <a:gd name="T1" fmla="*/ 336 h 336"/>
              <a:gd name="T2" fmla="*/ 40 w 208"/>
              <a:gd name="T3" fmla="*/ 336 h 336"/>
              <a:gd name="T4" fmla="*/ 208 w 208"/>
              <a:gd name="T5" fmla="*/ 168 h 336"/>
              <a:gd name="T6" fmla="*/ 40 w 208"/>
              <a:gd name="T7" fmla="*/ 0 h 336"/>
              <a:gd name="T8" fmla="*/ 0 w 208"/>
              <a:gd name="T9" fmla="*/ 40 h 336"/>
              <a:gd name="T10" fmla="*/ 128 w 208"/>
              <a:gd name="T11" fmla="*/ 168 h 336"/>
              <a:gd name="T12" fmla="*/ 0 w 208"/>
              <a:gd name="T13" fmla="*/ 296 h 336"/>
              <a:gd name="T14" fmla="*/ 40 w 208"/>
              <a:gd name="T15" fmla="*/ 336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8" h="336">
                <a:moveTo>
                  <a:pt x="40" y="336"/>
                </a:moveTo>
                <a:lnTo>
                  <a:pt x="40" y="336"/>
                </a:lnTo>
                <a:lnTo>
                  <a:pt x="208" y="168"/>
                </a:lnTo>
                <a:lnTo>
                  <a:pt x="40" y="0"/>
                </a:lnTo>
                <a:lnTo>
                  <a:pt x="0" y="40"/>
                </a:lnTo>
                <a:lnTo>
                  <a:pt x="128" y="168"/>
                </a:lnTo>
                <a:lnTo>
                  <a:pt x="0" y="296"/>
                </a:lnTo>
                <a:lnTo>
                  <a:pt x="40" y="33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nvGrpSpPr>
          <p:cNvPr id="14" name="Group 13">
            <a:extLst>
              <a:ext uri="{FF2B5EF4-FFF2-40B4-BE49-F238E27FC236}">
                <a16:creationId xmlns:a16="http://schemas.microsoft.com/office/drawing/2014/main" id="{964AF1C0-839B-AA91-04BF-074B9BA3CF4C}"/>
              </a:ext>
            </a:extLst>
          </p:cNvPr>
          <p:cNvGrpSpPr/>
          <p:nvPr/>
        </p:nvGrpSpPr>
        <p:grpSpPr>
          <a:xfrm>
            <a:off x="1900989" y="4948043"/>
            <a:ext cx="8390021" cy="1301563"/>
            <a:chOff x="4045115" y="6019800"/>
            <a:chExt cx="7570788" cy="498476"/>
          </a:xfrm>
        </p:grpSpPr>
        <p:sp>
          <p:nvSpPr>
            <p:cNvPr id="15" name="Rectangle: Rounded Corners 6">
              <a:extLst>
                <a:ext uri="{FF2B5EF4-FFF2-40B4-BE49-F238E27FC236}">
                  <a16:creationId xmlns:a16="http://schemas.microsoft.com/office/drawing/2014/main" id="{78DCE0FB-708E-91C4-20DD-2E96A2F1EC3C}"/>
                </a:ext>
                <a:ext uri="{C183D7F6-B498-43B3-948B-1728B52AA6E4}">
                  <adec:decorative xmlns:adec="http://schemas.microsoft.com/office/drawing/2017/decorative" val="1"/>
                </a:ext>
              </a:extLst>
            </p:cNvPr>
            <p:cNvSpPr/>
            <p:nvPr/>
          </p:nvSpPr>
          <p:spPr bwMode="auto">
            <a:xfrm>
              <a:off x="4045115" y="6019800"/>
              <a:ext cx="7570788" cy="498476"/>
            </a:xfrm>
            <a:prstGeom prst="roundRect">
              <a:avLst>
                <a:gd name="adj" fmla="val 8425"/>
              </a:avLst>
            </a:prstGeom>
            <a:solidFill>
              <a:schemeClr val="bg1"/>
            </a:solidFill>
            <a:ln w="25400">
              <a:gradFill>
                <a:gsLst>
                  <a:gs pos="37000">
                    <a:srgbClr val="464FEB"/>
                  </a:gs>
                  <a:gs pos="69000">
                    <a:srgbClr val="47CFFA"/>
                  </a:gs>
                  <a:gs pos="91000">
                    <a:srgbClr val="B47CF8"/>
                  </a:gs>
                </a:gsLst>
                <a:lin ang="3600000" scaled="0"/>
              </a:gradFill>
            </a:ln>
            <a:effectLst>
              <a:outerShdw blurRad="300618" dist="16429" dir="2700000" algn="tl" rotWithShape="0">
                <a:prstClr val="black">
                  <a:alpha val="11839"/>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3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cxnSp>
          <p:nvCxnSpPr>
            <p:cNvPr id="16" name="Straight Connector 15">
              <a:extLst>
                <a:ext uri="{FF2B5EF4-FFF2-40B4-BE49-F238E27FC236}">
                  <a16:creationId xmlns:a16="http://schemas.microsoft.com/office/drawing/2014/main" id="{5A2B3B1C-9CA6-2420-176D-08539FF4773E}"/>
                </a:ext>
                <a:ext uri="{C183D7F6-B498-43B3-948B-1728B52AA6E4}">
                  <adec:decorative xmlns:adec="http://schemas.microsoft.com/office/drawing/2017/decorative" val="1"/>
                </a:ext>
              </a:extLst>
            </p:cNvPr>
            <p:cNvCxnSpPr>
              <a:cxnSpLocks/>
            </p:cNvCxnSpPr>
            <p:nvPr/>
          </p:nvCxnSpPr>
          <p:spPr>
            <a:xfrm>
              <a:off x="6597350" y="6139731"/>
              <a:ext cx="0" cy="258614"/>
            </a:xfrm>
            <a:prstGeom prst="line">
              <a:avLst/>
            </a:prstGeom>
            <a:ln w="12700" cap="rnd">
              <a:solidFill>
                <a:schemeClr val="bg1">
                  <a:lumMod val="65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FFCDE04D-75C1-0BCF-23B7-96C571B8E008}"/>
                </a:ext>
                <a:ext uri="{C183D7F6-B498-43B3-948B-1728B52AA6E4}">
                  <adec:decorative xmlns:adec="http://schemas.microsoft.com/office/drawing/2017/decorative" val="1"/>
                </a:ext>
              </a:extLst>
            </p:cNvPr>
            <p:cNvCxnSpPr>
              <a:cxnSpLocks/>
            </p:cNvCxnSpPr>
            <p:nvPr/>
          </p:nvCxnSpPr>
          <p:spPr>
            <a:xfrm>
              <a:off x="9063669" y="6139731"/>
              <a:ext cx="0" cy="258614"/>
            </a:xfrm>
            <a:prstGeom prst="line">
              <a:avLst/>
            </a:prstGeom>
            <a:ln w="12700" cap="rnd">
              <a:solidFill>
                <a:schemeClr val="bg1">
                  <a:lumMod val="65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18" name="TextBox 17">
            <a:extLst>
              <a:ext uri="{FF2B5EF4-FFF2-40B4-BE49-F238E27FC236}">
                <a16:creationId xmlns:a16="http://schemas.microsoft.com/office/drawing/2014/main" id="{1DF08F9D-1EF7-51A5-7DFF-62330FD598D6}"/>
              </a:ext>
            </a:extLst>
          </p:cNvPr>
          <p:cNvSpPr txBox="1"/>
          <p:nvPr/>
        </p:nvSpPr>
        <p:spPr>
          <a:xfrm>
            <a:off x="2505040" y="5329748"/>
            <a:ext cx="2342263" cy="492443"/>
          </a:xfrm>
          <a:prstGeom prst="rect">
            <a:avLst/>
          </a:prstGeom>
          <a:noFill/>
        </p:spPr>
        <p:txBody>
          <a:bodyPr wrap="square" lIns="0" tIns="0" rIns="0" bIns="0" anchor="ctr">
            <a:spAutoFit/>
          </a:bodyPr>
          <a:lstStyle/>
          <a:p>
            <a:pPr marL="0" marR="0" lvl="0" indent="0" algn="ctr" defTabSz="914367" rtl="0" eaLnBrk="1" fontAlgn="auto" latinLnBrk="0" hangingPunct="1">
              <a:lnSpc>
                <a:spcPct val="100000"/>
              </a:lnSpc>
              <a:spcBef>
                <a:spcPts val="0"/>
              </a:spcBef>
              <a:spcAft>
                <a:spcPts val="546"/>
              </a:spcAft>
              <a:buClrTx/>
              <a:buSzTx/>
              <a:buFontTx/>
              <a:buNone/>
              <a:tabLst/>
              <a:defRPr/>
            </a:pPr>
            <a:r>
              <a:rPr kumimoji="0" lang="en-US" sz="1600" b="0" i="0" u="none" strike="noStrike" kern="1200" cap="none" spc="0" normalizeH="0" baseline="0" noProof="0">
                <a:ln>
                  <a:noFill/>
                </a:ln>
                <a:solidFill>
                  <a:srgbClr val="8661C5"/>
                </a:solidFill>
                <a:effectLst/>
                <a:uLnTx/>
                <a:uFillTx/>
                <a:latin typeface="Segoe UI Semibold"/>
                <a:ea typeface="+mn-ea"/>
                <a:cs typeface="Segoe UI Semilight" panose="020B0402040204020203" pitchFamily="34" charset="0"/>
                <a:hlinkClick r:id="rId4">
                  <a:extLst>
                    <a:ext uri="{A12FA001-AC4F-418D-AE19-62706E023703}">
                      <ahyp:hlinkClr xmlns:ahyp="http://schemas.microsoft.com/office/drawing/2018/hyperlinkcolor" val="tx"/>
                    </a:ext>
                  </a:extLst>
                </a:hlinkClick>
              </a:rPr>
              <a:t>Copilot Product </a:t>
            </a:r>
            <a:r>
              <a:rPr kumimoji="0" lang="en-US" sz="1600" b="0" i="0" u="none" strike="noStrike" kern="1200" cap="none" spc="0" normalizeH="0" baseline="0" noProof="0">
                <a:ln>
                  <a:noFill/>
                </a:ln>
                <a:solidFill>
                  <a:srgbClr val="8661C5"/>
                </a:solidFill>
                <a:effectLst/>
                <a:uLnTx/>
                <a:uFillTx/>
                <a:latin typeface="Segoe UI Semibold"/>
                <a:ea typeface="+mn-ea"/>
                <a:cs typeface="Segoe UI Semibold" panose="020B0702040204020203" pitchFamily="34" charset="0"/>
                <a:hlinkClick r:id="rId4">
                  <a:extLst>
                    <a:ext uri="{A12FA001-AC4F-418D-AE19-62706E023703}">
                      <ahyp:hlinkClr xmlns:ahyp="http://schemas.microsoft.com/office/drawing/2018/hyperlinkcolor" val="tx"/>
                    </a:ext>
                  </a:extLst>
                </a:hlinkClick>
              </a:rPr>
              <a:t>Documentation</a:t>
            </a:r>
            <a:endParaRPr kumimoji="0" lang="en-US" sz="1600" b="0" i="0" u="none" strike="noStrike" kern="1200" cap="none" spc="0" normalizeH="0" baseline="0" noProof="0">
              <a:ln>
                <a:noFill/>
              </a:ln>
              <a:solidFill>
                <a:srgbClr val="8661C5"/>
              </a:solidFill>
              <a:effectLst/>
              <a:uLnTx/>
              <a:uFillTx/>
              <a:latin typeface="Segoe UI Semibold"/>
              <a:ea typeface="DengXian" panose="02010600030101010101" pitchFamily="2" charset="-122"/>
              <a:cs typeface="Segoe UI Semibold" panose="020B0702040204020203" pitchFamily="34" charset="0"/>
            </a:endParaRPr>
          </a:p>
        </p:txBody>
      </p:sp>
      <p:sp>
        <p:nvSpPr>
          <p:cNvPr id="19" name="TextBox 18">
            <a:extLst>
              <a:ext uri="{FF2B5EF4-FFF2-40B4-BE49-F238E27FC236}">
                <a16:creationId xmlns:a16="http://schemas.microsoft.com/office/drawing/2014/main" id="{99A8367F-2B62-3C74-8EAE-94A63467BC1D}"/>
              </a:ext>
            </a:extLst>
          </p:cNvPr>
          <p:cNvSpPr txBox="1"/>
          <p:nvPr/>
        </p:nvSpPr>
        <p:spPr>
          <a:xfrm>
            <a:off x="4971359" y="5329748"/>
            <a:ext cx="2342263" cy="492443"/>
          </a:xfrm>
          <a:prstGeom prst="rect">
            <a:avLst/>
          </a:prstGeom>
          <a:noFill/>
        </p:spPr>
        <p:txBody>
          <a:bodyPr wrap="square" lIns="0" tIns="0" rIns="0" bIns="0" anchor="ctr">
            <a:spAutoFit/>
          </a:bodyPr>
          <a:lstStyle/>
          <a:p>
            <a:pPr marL="0" marR="0" lvl="0" indent="0" algn="ctr" defTabSz="914367" rtl="0" eaLnBrk="1" fontAlgn="auto" latinLnBrk="0" hangingPunct="1">
              <a:lnSpc>
                <a:spcPct val="100000"/>
              </a:lnSpc>
              <a:spcBef>
                <a:spcPts val="0"/>
              </a:spcBef>
              <a:spcAft>
                <a:spcPts val="546"/>
              </a:spcAft>
              <a:buClrTx/>
              <a:buSzTx/>
              <a:buFontTx/>
              <a:buNone/>
              <a:tabLst/>
              <a:defRPr/>
            </a:pPr>
            <a:r>
              <a:rPr kumimoji="0" lang="en-US" sz="1600" b="0" i="0" u="none" strike="noStrike" kern="1200" cap="none" spc="0" normalizeH="0" baseline="0" noProof="0" dirty="0">
                <a:ln w="3175">
                  <a:noFill/>
                </a:ln>
                <a:solidFill>
                  <a:srgbClr val="8661C5"/>
                </a:solidFill>
                <a:effectLst/>
                <a:uLnTx/>
                <a:uFillTx/>
                <a:latin typeface="Segoe UI Semibold"/>
                <a:ea typeface="+mn-ea"/>
                <a:cs typeface="Segoe UI"/>
                <a:hlinkClick r:id="rId5">
                  <a:extLst>
                    <a:ext uri="{A12FA001-AC4F-418D-AE19-62706E023703}">
                      <ahyp:hlinkClr xmlns:ahyp="http://schemas.microsoft.com/office/drawing/2018/hyperlinkcolor" val="tx"/>
                    </a:ext>
                  </a:extLst>
                </a:hlinkClick>
              </a:rPr>
              <a:t>Copilot for Microsoft 365 Adoption Site</a:t>
            </a:r>
            <a:endParaRPr kumimoji="0" lang="en-US" sz="1600" b="0" i="0" u="none" strike="noStrike" kern="1200" cap="none" spc="0" normalizeH="0" baseline="0" noProof="0" dirty="0">
              <a:ln>
                <a:noFill/>
              </a:ln>
              <a:solidFill>
                <a:srgbClr val="8661C5"/>
              </a:solidFill>
              <a:effectLst/>
              <a:uLnTx/>
              <a:uFillTx/>
              <a:latin typeface="Segoe UI Semibold"/>
              <a:ea typeface="DengXian" panose="02010600030101010101" pitchFamily="2" charset="-122"/>
              <a:cs typeface="Arial" panose="020B0604020202020204" pitchFamily="34" charset="0"/>
            </a:endParaRPr>
          </a:p>
        </p:txBody>
      </p:sp>
      <p:sp>
        <p:nvSpPr>
          <p:cNvPr id="20" name="TextBox 19">
            <a:extLst>
              <a:ext uri="{FF2B5EF4-FFF2-40B4-BE49-F238E27FC236}">
                <a16:creationId xmlns:a16="http://schemas.microsoft.com/office/drawing/2014/main" id="{5DC6A3D4-795B-B1EA-5656-22FE1D8B991B}"/>
              </a:ext>
            </a:extLst>
          </p:cNvPr>
          <p:cNvSpPr txBox="1"/>
          <p:nvPr/>
        </p:nvSpPr>
        <p:spPr>
          <a:xfrm>
            <a:off x="7437678" y="5452859"/>
            <a:ext cx="2342263" cy="246221"/>
          </a:xfrm>
          <a:prstGeom prst="rect">
            <a:avLst/>
          </a:prstGeom>
          <a:noFill/>
        </p:spPr>
        <p:txBody>
          <a:bodyPr wrap="square" lIns="0" tIns="0" rIns="0" bIns="0" anchor="ctr">
            <a:spAutoFit/>
          </a:bodyPr>
          <a:lstStyle/>
          <a:p>
            <a:pPr marL="0" marR="0" lvl="0" indent="0" algn="ctr" defTabSz="914367" rtl="0" eaLnBrk="1" fontAlgn="auto" latinLnBrk="0" hangingPunct="1">
              <a:lnSpc>
                <a:spcPct val="100000"/>
              </a:lnSpc>
              <a:spcBef>
                <a:spcPts val="0"/>
              </a:spcBef>
              <a:spcAft>
                <a:spcPts val="546"/>
              </a:spcAft>
              <a:buClrTx/>
              <a:buSzTx/>
              <a:buFontTx/>
              <a:buNone/>
              <a:tabLst/>
              <a:defRPr/>
            </a:pPr>
            <a:r>
              <a:rPr kumimoji="0" lang="en-US" sz="1600" b="0" i="0" u="none" strike="noStrike" kern="1200" cap="none" spc="0" normalizeH="0" baseline="0" noProof="0">
                <a:ln w="3175">
                  <a:noFill/>
                </a:ln>
                <a:solidFill>
                  <a:srgbClr val="8661C5"/>
                </a:solidFill>
                <a:effectLst/>
                <a:uLnTx/>
                <a:uFillTx/>
                <a:latin typeface="Segoe UI Semibold"/>
                <a:ea typeface="+mn-ea"/>
                <a:cs typeface="Segoe UI"/>
                <a:hlinkClick r:id="rId6">
                  <a:extLst>
                    <a:ext uri="{A12FA001-AC4F-418D-AE19-62706E023703}">
                      <ahyp:hlinkClr xmlns:ahyp="http://schemas.microsoft.com/office/drawing/2018/hyperlinkcolor" val="tx"/>
                    </a:ext>
                  </a:extLst>
                </a:hlinkClick>
              </a:rPr>
              <a:t>How to use Copilot</a:t>
            </a:r>
            <a:endParaRPr kumimoji="0" lang="en-US" sz="1600" b="0" i="0" u="none" strike="noStrike" kern="1200" cap="none" spc="0" normalizeH="0" baseline="0" noProof="0">
              <a:ln w="3175">
                <a:noFill/>
              </a:ln>
              <a:solidFill>
                <a:srgbClr val="8661C5"/>
              </a:solidFill>
              <a:effectLst/>
              <a:uLnTx/>
              <a:uFillTx/>
              <a:latin typeface="Segoe UI Semibold"/>
              <a:ea typeface="+mn-ea"/>
              <a:cs typeface="Segoe UI"/>
            </a:endParaRPr>
          </a:p>
        </p:txBody>
      </p:sp>
    </p:spTree>
    <p:extLst>
      <p:ext uri="{BB962C8B-B14F-4D97-AF65-F5344CB8AC3E}">
        <p14:creationId xmlns:p14="http://schemas.microsoft.com/office/powerpoint/2010/main" val="4163577433"/>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8" name="Group 57">
            <a:extLst>
              <a:ext uri="{FF2B5EF4-FFF2-40B4-BE49-F238E27FC236}">
                <a16:creationId xmlns:a16="http://schemas.microsoft.com/office/drawing/2014/main" id="{E15F6A61-4793-E834-143B-068944627405}"/>
              </a:ext>
              <a:ext uri="{C183D7F6-B498-43B3-948B-1728B52AA6E4}">
                <adec:decorative xmlns:adec="http://schemas.microsoft.com/office/drawing/2017/decorative" val="1"/>
              </a:ext>
            </a:extLst>
          </p:cNvPr>
          <p:cNvGrpSpPr/>
          <p:nvPr/>
        </p:nvGrpSpPr>
        <p:grpSpPr>
          <a:xfrm>
            <a:off x="-13857" y="1103972"/>
            <a:ext cx="12205142" cy="5754028"/>
            <a:chOff x="-4" y="1103972"/>
            <a:chExt cx="12205142" cy="5754028"/>
          </a:xfrm>
        </p:grpSpPr>
        <p:sp>
          <p:nvSpPr>
            <p:cNvPr id="67" name="Rectangle: Single Corner Rounded 66">
              <a:extLst>
                <a:ext uri="{FF2B5EF4-FFF2-40B4-BE49-F238E27FC236}">
                  <a16:creationId xmlns:a16="http://schemas.microsoft.com/office/drawing/2014/main" id="{F6FB110D-A727-1002-F642-8F6DB30BEECB}"/>
                </a:ext>
                <a:ext uri="{C183D7F6-B498-43B3-948B-1728B52AA6E4}">
                  <adec:decorative xmlns:adec="http://schemas.microsoft.com/office/drawing/2017/decorative" val="1"/>
                </a:ext>
              </a:extLst>
            </p:cNvPr>
            <p:cNvSpPr>
              <a:spLocks noChangeAspect="1"/>
            </p:cNvSpPr>
            <p:nvPr/>
          </p:nvSpPr>
          <p:spPr bwMode="auto">
            <a:xfrm>
              <a:off x="-1" y="1295400"/>
              <a:ext cx="5302198" cy="5562600"/>
            </a:xfrm>
            <a:prstGeom prst="round1Rect">
              <a:avLst>
                <a:gd name="adj" fmla="val 4091"/>
              </a:avLst>
            </a:prstGeom>
            <a:gradFill>
              <a:gsLst>
                <a:gs pos="0">
                  <a:schemeClr val="accent4"/>
                </a:gs>
                <a:gs pos="100000">
                  <a:srgbClr val="D59ED7"/>
                </a:gs>
              </a:gsLst>
              <a:lin ang="2700000" scaled="0"/>
            </a:gradFill>
            <a:ln w="9525" cap="flat" cmpd="sng" algn="ctr">
              <a:noFill/>
              <a:prstDash val="solid"/>
              <a:headEnd type="none" w="med" len="med"/>
              <a:tailEnd type="none" w="med" len="med"/>
            </a:ln>
            <a:effectLst>
              <a:outerShdw blurRad="63500" dist="63500" dir="2700000" algn="tl" rotWithShape="0">
                <a:srgbClr val="737373">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0" cap="none" spc="0" normalizeH="0" baseline="0" noProof="0">
                <a:ln>
                  <a:noFill/>
                </a:ln>
                <a:solidFill>
                  <a:srgbClr val="000000"/>
                </a:solidFill>
                <a:effectLst/>
                <a:uLnTx/>
                <a:uFillTx/>
                <a:latin typeface="Segoe UI Semibold"/>
                <a:ea typeface="+mn-ea"/>
                <a:cs typeface="Segoe UI" panose="020B0502040204020203" pitchFamily="34" charset="0"/>
              </a:endParaRPr>
            </a:p>
          </p:txBody>
        </p:sp>
        <p:grpSp>
          <p:nvGrpSpPr>
            <p:cNvPr id="68" name="Group 67">
              <a:extLst>
                <a:ext uri="{FF2B5EF4-FFF2-40B4-BE49-F238E27FC236}">
                  <a16:creationId xmlns:a16="http://schemas.microsoft.com/office/drawing/2014/main" id="{7B431393-9FDC-F0B3-B9D0-863785AB3C23}"/>
                </a:ext>
                <a:ext uri="{C183D7F6-B498-43B3-948B-1728B52AA6E4}">
                  <adec:decorative xmlns:adec="http://schemas.microsoft.com/office/drawing/2017/decorative" val="1"/>
                </a:ext>
              </a:extLst>
            </p:cNvPr>
            <p:cNvGrpSpPr/>
            <p:nvPr/>
          </p:nvGrpSpPr>
          <p:grpSpPr>
            <a:xfrm>
              <a:off x="-4" y="1103972"/>
              <a:ext cx="12205142" cy="5165073"/>
              <a:chOff x="-4" y="1103972"/>
              <a:chExt cx="12205142" cy="5165073"/>
            </a:xfrm>
          </p:grpSpPr>
          <p:sp>
            <p:nvSpPr>
              <p:cNvPr id="70" name="Rectangle: Top Corners Rounded 69">
                <a:extLst>
                  <a:ext uri="{FF2B5EF4-FFF2-40B4-BE49-F238E27FC236}">
                    <a16:creationId xmlns:a16="http://schemas.microsoft.com/office/drawing/2014/main" id="{874C3962-D07C-F9CF-C46A-D9CC64236DFD}"/>
                  </a:ext>
                  <a:ext uri="{C183D7F6-B498-43B3-948B-1728B52AA6E4}">
                    <adec:decorative xmlns:adec="http://schemas.microsoft.com/office/drawing/2017/decorative" val="1"/>
                  </a:ext>
                </a:extLst>
              </p:cNvPr>
              <p:cNvSpPr>
                <a:spLocks/>
              </p:cNvSpPr>
              <p:nvPr/>
            </p:nvSpPr>
            <p:spPr bwMode="auto">
              <a:xfrm rot="5400000">
                <a:off x="1748406" y="2889384"/>
                <a:ext cx="1631253" cy="5128070"/>
              </a:xfrm>
              <a:prstGeom prst="round2SameRect">
                <a:avLst>
                  <a:gd name="adj1" fmla="val 4911"/>
                  <a:gd name="adj2" fmla="val 0"/>
                </a:avLst>
              </a:prstGeom>
              <a:solidFill>
                <a:schemeClr val="bg1">
                  <a:lumMod val="85000"/>
                  <a:lumOff val="15000"/>
                  <a:alpha val="62000"/>
                </a:schemeClr>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grpSp>
            <p:nvGrpSpPr>
              <p:cNvPr id="71" name="Group 70">
                <a:extLst>
                  <a:ext uri="{FF2B5EF4-FFF2-40B4-BE49-F238E27FC236}">
                    <a16:creationId xmlns:a16="http://schemas.microsoft.com/office/drawing/2014/main" id="{4CDE335D-A4F6-8466-6E9E-4003FC8EAAA8}"/>
                  </a:ext>
                </a:extLst>
              </p:cNvPr>
              <p:cNvGrpSpPr/>
              <p:nvPr/>
            </p:nvGrpSpPr>
            <p:grpSpPr>
              <a:xfrm>
                <a:off x="-4" y="1103972"/>
                <a:ext cx="12205142" cy="4806944"/>
                <a:chOff x="-4" y="1103972"/>
                <a:chExt cx="12205142" cy="4806944"/>
              </a:xfrm>
            </p:grpSpPr>
            <p:sp>
              <p:nvSpPr>
                <p:cNvPr id="83" name="Arrow: Bent 82">
                  <a:extLst>
                    <a:ext uri="{FF2B5EF4-FFF2-40B4-BE49-F238E27FC236}">
                      <a16:creationId xmlns:a16="http://schemas.microsoft.com/office/drawing/2014/main" id="{6252683C-875C-00E8-188B-665494F5325B}"/>
                    </a:ext>
                    <a:ext uri="{C183D7F6-B498-43B3-948B-1728B52AA6E4}">
                      <adec:decorative xmlns:adec="http://schemas.microsoft.com/office/drawing/2017/decorative" val="1"/>
                    </a:ext>
                  </a:extLst>
                </p:cNvPr>
                <p:cNvSpPr/>
                <p:nvPr/>
              </p:nvSpPr>
              <p:spPr bwMode="auto">
                <a:xfrm flipV="1">
                  <a:off x="5849725" y="3294186"/>
                  <a:ext cx="6355413" cy="2616730"/>
                </a:xfrm>
                <a:prstGeom prst="bentArrow">
                  <a:avLst>
                    <a:gd name="adj1" fmla="val 25000"/>
                    <a:gd name="adj2" fmla="val 0"/>
                    <a:gd name="adj3" fmla="val 25000"/>
                    <a:gd name="adj4" fmla="val 4072"/>
                  </a:avLst>
                </a:prstGeom>
                <a:solidFill>
                  <a:schemeClr val="bg1"/>
                </a:solidFill>
                <a:ln w="19050">
                  <a:gradFill flip="none" rotWithShape="1">
                    <a:gsLst>
                      <a:gs pos="0">
                        <a:srgbClr val="47CFFA"/>
                      </a:gs>
                      <a:gs pos="91000">
                        <a:srgbClr val="B47CF8"/>
                      </a:gs>
                    </a:gsLst>
                    <a:lin ang="16200000" scaled="1"/>
                    <a:tileRect/>
                  </a:gradFill>
                </a:ln>
                <a:effectLst>
                  <a:outerShdw blurRad="300618" dist="16429" dir="2700000" algn="tl" rotWithShape="0">
                    <a:prstClr val="black">
                      <a:alpha val="11839"/>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84" name="Arrow: Bent 83">
                  <a:extLst>
                    <a:ext uri="{FF2B5EF4-FFF2-40B4-BE49-F238E27FC236}">
                      <a16:creationId xmlns:a16="http://schemas.microsoft.com/office/drawing/2014/main" id="{FB3DFD80-30D5-BBB1-04B4-546E5638AE3B}"/>
                    </a:ext>
                    <a:ext uri="{C183D7F6-B498-43B3-948B-1728B52AA6E4}">
                      <adec:decorative xmlns:adec="http://schemas.microsoft.com/office/drawing/2017/decorative" val="1"/>
                    </a:ext>
                  </a:extLst>
                </p:cNvPr>
                <p:cNvSpPr/>
                <p:nvPr/>
              </p:nvSpPr>
              <p:spPr bwMode="auto">
                <a:xfrm flipH="1">
                  <a:off x="-4" y="1103972"/>
                  <a:ext cx="5858437" cy="2190214"/>
                </a:xfrm>
                <a:prstGeom prst="bentArrow">
                  <a:avLst>
                    <a:gd name="adj1" fmla="val 25000"/>
                    <a:gd name="adj2" fmla="val 0"/>
                    <a:gd name="adj3" fmla="val 25000"/>
                    <a:gd name="adj4" fmla="val 4924"/>
                  </a:avLst>
                </a:prstGeom>
                <a:solidFill>
                  <a:schemeClr val="bg1"/>
                </a:solidFill>
                <a:ln w="19050">
                  <a:gradFill flip="none" rotWithShape="1">
                    <a:gsLst>
                      <a:gs pos="37000">
                        <a:srgbClr val="464FEB"/>
                      </a:gs>
                      <a:gs pos="100000">
                        <a:srgbClr val="47CFFA"/>
                      </a:gs>
                    </a:gsLst>
                    <a:lin ang="5400000" scaled="1"/>
                    <a:tileRect/>
                  </a:gradFill>
                </a:ln>
                <a:effectLst>
                  <a:outerShdw blurRad="300618" dist="16429" dir="2700000" algn="tl" rotWithShape="0">
                    <a:prstClr val="black">
                      <a:alpha val="11839"/>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grpSp>
      </p:grpSp>
      <p:sp>
        <p:nvSpPr>
          <p:cNvPr id="10" name="Title 9">
            <a:extLst>
              <a:ext uri="{FF2B5EF4-FFF2-40B4-BE49-F238E27FC236}">
                <a16:creationId xmlns:a16="http://schemas.microsoft.com/office/drawing/2014/main" id="{8B020393-27D2-AFE7-F3C6-CF8BBC888C57}"/>
              </a:ext>
            </a:extLst>
          </p:cNvPr>
          <p:cNvSpPr>
            <a:spLocks noGrp="1"/>
          </p:cNvSpPr>
          <p:nvPr>
            <p:ph type="title"/>
          </p:nvPr>
        </p:nvSpPr>
        <p:spPr>
          <a:xfrm>
            <a:off x="588263" y="457200"/>
            <a:ext cx="11018520" cy="492443"/>
          </a:xfrm>
          <a:noFill/>
        </p:spPr>
        <p:txBody>
          <a:bodyPr wrap="square">
            <a:spAutoFit/>
          </a:bodyPr>
          <a:lstStyle/>
          <a:p>
            <a:pPr defTabSz="914400"/>
            <a:r>
              <a:rPr lang="en-US" sz="3200" dirty="0">
                <a:gradFill flip="none" rotWithShape="1">
                  <a:gsLst>
                    <a:gs pos="50000">
                      <a:srgbClr val="8661C5"/>
                    </a:gs>
                    <a:gs pos="0">
                      <a:srgbClr val="3E76D4"/>
                    </a:gs>
                    <a:gs pos="100000">
                      <a:srgbClr val="C73ECC"/>
                    </a:gs>
                  </a:gsLst>
                  <a:lin ang="2700000" scaled="1"/>
                  <a:tileRect/>
                </a:gradFill>
                <a:cs typeface="+mn-cs"/>
              </a:rPr>
              <a:t>Get started with Copilot for Microsoft 365</a:t>
            </a:r>
            <a:endParaRPr lang="en-IN" sz="3200" dirty="0">
              <a:gradFill flip="none" rotWithShape="1">
                <a:gsLst>
                  <a:gs pos="50000">
                    <a:srgbClr val="8661C5"/>
                  </a:gs>
                  <a:gs pos="0">
                    <a:srgbClr val="3E76D4"/>
                  </a:gs>
                  <a:gs pos="100000">
                    <a:srgbClr val="C73ECC"/>
                  </a:gs>
                </a:gsLst>
                <a:lin ang="2700000" scaled="1"/>
                <a:tileRect/>
              </a:gradFill>
              <a:cs typeface="+mn-cs"/>
            </a:endParaRPr>
          </a:p>
        </p:txBody>
      </p:sp>
      <p:sp>
        <p:nvSpPr>
          <p:cNvPr id="112" name="TextBox 111">
            <a:extLst>
              <a:ext uri="{FF2B5EF4-FFF2-40B4-BE49-F238E27FC236}">
                <a16:creationId xmlns:a16="http://schemas.microsoft.com/office/drawing/2014/main" id="{EE3B2084-8D41-B6D1-A01C-A40040DE3D23}"/>
              </a:ext>
            </a:extLst>
          </p:cNvPr>
          <p:cNvSpPr txBox="1"/>
          <p:nvPr/>
        </p:nvSpPr>
        <p:spPr>
          <a:xfrm>
            <a:off x="588963" y="1524000"/>
            <a:ext cx="4525253" cy="2923877"/>
          </a:xfrm>
          <a:prstGeom prst="rect">
            <a:avLst/>
          </a:prstGeom>
          <a:noFill/>
        </p:spPr>
        <p:txBody>
          <a:bodyPr wrap="square" lIns="0" tIns="0" rIns="0" bIns="0" rtlCol="0" anchor="t">
            <a:spAutoFit/>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b="0" i="0" u="none" strike="noStrike" kern="1200" cap="none" spc="0" normalizeH="0" baseline="0" noProof="0" dirty="0">
                <a:ln>
                  <a:noFill/>
                </a:ln>
                <a:solidFill>
                  <a:prstClr val="white"/>
                </a:solidFill>
                <a:effectLst/>
                <a:uLnTx/>
                <a:uFillTx/>
                <a:latin typeface="+mj-lt"/>
                <a:ea typeface="+mn-ea"/>
                <a:cs typeface="+mn-cs"/>
              </a:rPr>
              <a:t>No matter your role or technical expertise, Copilot is here to assist you. </a:t>
            </a:r>
          </a:p>
          <a:p>
            <a:pPr>
              <a:spcBef>
                <a:spcPts val="600"/>
              </a:spcBef>
              <a:defRPr/>
            </a:pPr>
            <a:r>
              <a:rPr kumimoji="0" lang="en-US" b="0" i="0" u="none" strike="noStrike" kern="1200" cap="none" spc="0" normalizeH="0" baseline="0" noProof="0" dirty="0">
                <a:ln>
                  <a:noFill/>
                </a:ln>
                <a:solidFill>
                  <a:prstClr val="white"/>
                </a:solidFill>
                <a:effectLst/>
                <a:uLnTx/>
                <a:uFillTx/>
                <a:latin typeface="Segoe UI"/>
                <a:ea typeface="+mn-ea"/>
                <a:cs typeface="+mn-cs"/>
              </a:rPr>
              <a:t>Discover how you can seamlessly integrate </a:t>
            </a:r>
            <a:r>
              <a:rPr kumimoji="0" lang="en-US" b="0" i="0" u="none" strike="noStrike" kern="1200" cap="none" spc="0" normalizeH="0" baseline="0" noProof="0" dirty="0">
                <a:ln>
                  <a:noFill/>
                </a:ln>
                <a:solidFill>
                  <a:prstClr val="white"/>
                </a:solidFill>
                <a:effectLst/>
                <a:uLnTx/>
                <a:uFillTx/>
                <a:latin typeface="+mj-lt"/>
                <a:ea typeface="+mn-ea"/>
                <a:cs typeface="+mn-cs"/>
              </a:rPr>
              <a:t>Copilot for Microsoft 365</a:t>
            </a:r>
            <a:r>
              <a:rPr kumimoji="0" lang="en-US" b="0" i="0" u="none" strike="noStrike" kern="1200" cap="none" spc="0" normalizeH="0" baseline="0" noProof="0" dirty="0">
                <a:ln>
                  <a:noFill/>
                </a:ln>
                <a:solidFill>
                  <a:prstClr val="white"/>
                </a:solidFill>
                <a:effectLst/>
                <a:uLnTx/>
                <a:uFillTx/>
                <a:latin typeface="Segoe UI"/>
                <a:ea typeface="+mn-ea"/>
                <a:cs typeface="+mn-cs"/>
              </a:rPr>
              <a:t> into various roles within your organization, enhancing productivity and transforming the way you interact with Microsoft 365.</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b="0" i="0" u="none" strike="noStrike" kern="1200" cap="none" spc="0" normalizeH="0" baseline="0" noProof="0" dirty="0">
                <a:ln>
                  <a:noFill/>
                </a:ln>
                <a:solidFill>
                  <a:prstClr val="white"/>
                </a:solidFill>
                <a:effectLst/>
                <a:uLnTx/>
                <a:uFillTx/>
                <a:latin typeface="Segoe UI"/>
                <a:ea typeface="+mn-ea"/>
                <a:cs typeface="+mn-cs"/>
              </a:rPr>
              <a:t>This guide will help your employees leverage the power of AI in everyday tasks with </a:t>
            </a:r>
            <a:r>
              <a:rPr kumimoji="0" lang="en-US" b="0" i="0" u="none" strike="noStrike" kern="1200" cap="none" spc="0" normalizeH="0" baseline="0" noProof="0" dirty="0">
                <a:ln>
                  <a:noFill/>
                </a:ln>
                <a:solidFill>
                  <a:prstClr val="white"/>
                </a:solidFill>
                <a:effectLst/>
                <a:uLnTx/>
                <a:uFillTx/>
                <a:latin typeface="+mj-lt"/>
                <a:ea typeface="+mn-ea"/>
                <a:cs typeface="+mn-cs"/>
              </a:rPr>
              <a:t>Copilot for Microsoft 365</a:t>
            </a:r>
            <a:r>
              <a:rPr kumimoji="0" lang="en-US" b="0" i="0" u="none" strike="noStrike" kern="1200" cap="none" spc="0" normalizeH="0" baseline="0" noProof="0" dirty="0">
                <a:ln>
                  <a:noFill/>
                </a:ln>
                <a:solidFill>
                  <a:prstClr val="white"/>
                </a:solidFill>
                <a:effectLst/>
                <a:uLnTx/>
                <a:uFillTx/>
                <a:latin typeface="Segoe UI"/>
                <a:ea typeface="+mn-ea"/>
                <a:cs typeface="+mn-cs"/>
              </a:rPr>
              <a:t>. </a:t>
            </a:r>
          </a:p>
        </p:txBody>
      </p:sp>
      <p:sp>
        <p:nvSpPr>
          <p:cNvPr id="52" name="TextBox 51">
            <a:extLst>
              <a:ext uri="{FF2B5EF4-FFF2-40B4-BE49-F238E27FC236}">
                <a16:creationId xmlns:a16="http://schemas.microsoft.com/office/drawing/2014/main" id="{D8BC317E-B227-9BEF-32C9-0664028889B4}"/>
              </a:ext>
            </a:extLst>
          </p:cNvPr>
          <p:cNvSpPr txBox="1"/>
          <p:nvPr/>
        </p:nvSpPr>
        <p:spPr>
          <a:xfrm>
            <a:off x="588262" y="6425814"/>
            <a:ext cx="2955037" cy="138499"/>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463668"/>
                </a:solidFill>
                <a:effectLst/>
                <a:uLnTx/>
                <a:uFillTx/>
                <a:latin typeface="Segoe UI"/>
                <a:ea typeface="+mn-ea"/>
                <a:cs typeface="+mn-cs"/>
                <a:hlinkClick r:id="rId3">
                  <a:extLst>
                    <a:ext uri="{A12FA001-AC4F-418D-AE19-62706E023703}">
                      <ahyp:hlinkClr xmlns:ahyp="http://schemas.microsoft.com/office/drawing/2018/hyperlinkcolor" val="tx"/>
                    </a:ext>
                  </a:extLst>
                </a:hlinkClick>
              </a:rPr>
              <a:t>Microsoft WorkLab Work Trend Index, May 2023</a:t>
            </a:r>
            <a:endParaRPr kumimoji="0" lang="en-US" sz="900" b="0" i="0" u="none" strike="noStrike" kern="1200" cap="none" spc="0" normalizeH="0" baseline="0" noProof="0">
              <a:ln>
                <a:noFill/>
              </a:ln>
              <a:solidFill>
                <a:srgbClr val="463668"/>
              </a:solidFill>
              <a:effectLst/>
              <a:uLnTx/>
              <a:uFillTx/>
              <a:latin typeface="Segoe UI"/>
              <a:ea typeface="+mn-ea"/>
              <a:cs typeface="+mn-cs"/>
            </a:endParaRPr>
          </a:p>
        </p:txBody>
      </p:sp>
      <p:sp>
        <p:nvSpPr>
          <p:cNvPr id="1051" name="TextBox 1050">
            <a:extLst>
              <a:ext uri="{FF2B5EF4-FFF2-40B4-BE49-F238E27FC236}">
                <a16:creationId xmlns:a16="http://schemas.microsoft.com/office/drawing/2014/main" id="{2B55B415-6B42-7A3F-5791-19DA84455AFF}"/>
              </a:ext>
              <a:ext uri="{C183D7F6-B498-43B3-948B-1728B52AA6E4}">
                <adec:decorative xmlns:adec="http://schemas.microsoft.com/office/drawing/2017/decorative" val="1"/>
              </a:ext>
            </a:extLst>
          </p:cNvPr>
          <p:cNvSpPr txBox="1"/>
          <p:nvPr/>
        </p:nvSpPr>
        <p:spPr>
          <a:xfrm>
            <a:off x="12498914" y="1455809"/>
            <a:ext cx="892034" cy="338554"/>
          </a:xfrm>
          <a:prstGeom prst="rect">
            <a:avLst/>
          </a:prstGeom>
          <a:noFill/>
        </p:spPr>
        <p:txBody>
          <a:bodyPr wrap="square" lIns="0" tIns="0" rIns="0" bIns="0" rtlCol="0" anchor="t">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Segoe UI"/>
                <a:ea typeface="+mn-ea"/>
                <a:cs typeface="+mn-cs"/>
              </a:rPr>
              <a:t>Microsoft 365 Chat</a:t>
            </a:r>
          </a:p>
        </p:txBody>
      </p:sp>
      <p:sp>
        <p:nvSpPr>
          <p:cNvPr id="3" name="TextBox 2">
            <a:extLst>
              <a:ext uri="{FF2B5EF4-FFF2-40B4-BE49-F238E27FC236}">
                <a16:creationId xmlns:a16="http://schemas.microsoft.com/office/drawing/2014/main" id="{C4C8637F-D012-2B9C-E3A4-A36CD411DFAB}"/>
              </a:ext>
              <a:ext uri="{C183D7F6-B498-43B3-948B-1728B52AA6E4}">
                <adec:decorative xmlns:adec="http://schemas.microsoft.com/office/drawing/2017/decorative" val="1"/>
              </a:ext>
            </a:extLst>
          </p:cNvPr>
          <p:cNvSpPr txBox="1"/>
          <p:nvPr/>
        </p:nvSpPr>
        <p:spPr>
          <a:xfrm>
            <a:off x="12332728" y="1279317"/>
            <a:ext cx="1198777" cy="489365"/>
          </a:xfrm>
          <a:prstGeom prst="rect">
            <a:avLst/>
          </a:prstGeom>
          <a:solidFill>
            <a:schemeClr val="bg2"/>
          </a:solidFill>
        </p:spPr>
        <p:txBody>
          <a:bodyPr wrap="square" lIns="182880" tIns="146304" rIns="182880" bIns="14630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Icon Bank:</a:t>
            </a:r>
          </a:p>
        </p:txBody>
      </p:sp>
      <p:sp>
        <p:nvSpPr>
          <p:cNvPr id="4" name="Rectangle: Rounded Corners 3">
            <a:extLst>
              <a:ext uri="{FF2B5EF4-FFF2-40B4-BE49-F238E27FC236}">
                <a16:creationId xmlns:a16="http://schemas.microsoft.com/office/drawing/2014/main" id="{7AE21432-7E93-A76C-DCBB-CB15593C55DF}"/>
              </a:ext>
              <a:ext uri="{C183D7F6-B498-43B3-948B-1728B52AA6E4}">
                <adec:decorative xmlns:adec="http://schemas.microsoft.com/office/drawing/2017/decorative" val="1"/>
              </a:ext>
            </a:extLst>
          </p:cNvPr>
          <p:cNvSpPr/>
          <p:nvPr/>
        </p:nvSpPr>
        <p:spPr bwMode="auto">
          <a:xfrm>
            <a:off x="12332728" y="1347119"/>
            <a:ext cx="1198776" cy="3063358"/>
          </a:xfrm>
          <a:prstGeom prst="roundRect">
            <a:avLst/>
          </a:prstGeom>
          <a:noFill/>
          <a:ln>
            <a:solidFill>
              <a:schemeClr val="tx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Rectangle: Rounded Corners 5">
            <a:extLst>
              <a:ext uri="{FF2B5EF4-FFF2-40B4-BE49-F238E27FC236}">
                <a16:creationId xmlns:a16="http://schemas.microsoft.com/office/drawing/2014/main" id="{2CD1EC43-1E09-FF4B-5A97-218B2E9D7410}"/>
              </a:ext>
              <a:ext uri="{C183D7F6-B498-43B3-948B-1728B52AA6E4}">
                <adec:decorative xmlns:adec="http://schemas.microsoft.com/office/drawing/2017/decorative" val="1"/>
              </a:ext>
            </a:extLst>
          </p:cNvPr>
          <p:cNvSpPr/>
          <p:nvPr/>
        </p:nvSpPr>
        <p:spPr bwMode="auto">
          <a:xfrm>
            <a:off x="12272208" y="1695203"/>
            <a:ext cx="1326975" cy="3650125"/>
          </a:xfrm>
          <a:prstGeom prst="roundRect">
            <a:avLst/>
          </a:prstGeom>
          <a:solidFill>
            <a:schemeClr val="bg1">
              <a:lumMod val="85000"/>
            </a:schemeClr>
          </a:solidFill>
          <a:ln>
            <a:solidFill>
              <a:schemeClr val="tx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4" name="Group 23">
            <a:extLst>
              <a:ext uri="{FF2B5EF4-FFF2-40B4-BE49-F238E27FC236}">
                <a16:creationId xmlns:a16="http://schemas.microsoft.com/office/drawing/2014/main" id="{1B983623-067B-418F-C834-B52901E20A9B}"/>
              </a:ext>
              <a:ext uri="{C183D7F6-B498-43B3-948B-1728B52AA6E4}">
                <adec:decorative xmlns:adec="http://schemas.microsoft.com/office/drawing/2017/decorative" val="1"/>
              </a:ext>
            </a:extLst>
          </p:cNvPr>
          <p:cNvGrpSpPr/>
          <p:nvPr/>
        </p:nvGrpSpPr>
        <p:grpSpPr>
          <a:xfrm>
            <a:off x="12955079" y="1804950"/>
            <a:ext cx="534543" cy="534543"/>
            <a:chOff x="5831903" y="8381781"/>
            <a:chExt cx="534543" cy="534543"/>
          </a:xfrm>
        </p:grpSpPr>
        <p:sp>
          <p:nvSpPr>
            <p:cNvPr id="25" name="Rounded Rectangle 46">
              <a:extLst>
                <a:ext uri="{FF2B5EF4-FFF2-40B4-BE49-F238E27FC236}">
                  <a16:creationId xmlns:a16="http://schemas.microsoft.com/office/drawing/2014/main" id="{DE7877BD-5886-9E15-D1CA-95581310DE55}"/>
                </a:ext>
              </a:extLst>
            </p:cNvPr>
            <p:cNvSpPr/>
            <p:nvPr/>
          </p:nvSpPr>
          <p:spPr bwMode="auto">
            <a:xfrm>
              <a:off x="5831903" y="8381781"/>
              <a:ext cx="534543" cy="534543"/>
            </a:xfrm>
            <a:prstGeom prst="roundRect">
              <a:avLst/>
            </a:prstGeom>
            <a:solidFill>
              <a:schemeClr val="bg1"/>
            </a:solidFill>
            <a:ln>
              <a:noFill/>
              <a:headEnd type="none" w="med" len="med"/>
              <a:tailEnd type="none" w="med" len="med"/>
            </a:ln>
            <a:effectLst>
              <a:outerShdw blurRad="127643" dist="635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pic>
          <p:nvPicPr>
            <p:cNvPr id="26" name="Picture 8" descr="Microsoft Excel Logo - PNG and Vector - Logo Download">
              <a:hlinkClick r:id="rId4"/>
              <a:extLst>
                <a:ext uri="{FF2B5EF4-FFF2-40B4-BE49-F238E27FC236}">
                  <a16:creationId xmlns:a16="http://schemas.microsoft.com/office/drawing/2014/main" id="{8F158F4A-0557-4EB3-75DA-835959493C89}"/>
                </a:ext>
              </a:extLst>
            </p:cNvPr>
            <p:cNvPicPr>
              <a:picLocks noChangeArrowheads="1"/>
            </p:cNvPicPr>
            <p:nvPr/>
          </p:nvPicPr>
          <p:blipFill rotWithShape="1">
            <a:blip r:embed="rId5" cstate="screen">
              <a:extLst>
                <a:ext uri="{28A0092B-C50C-407E-A947-70E740481C1C}">
                  <a14:useLocalDpi xmlns:a14="http://schemas.microsoft.com/office/drawing/2010/main"/>
                </a:ext>
              </a:extLst>
            </a:blip>
            <a:srcRect l="17073" t="17073" r="17073" b="17073"/>
            <a:stretch/>
          </p:blipFill>
          <p:spPr bwMode="auto">
            <a:xfrm>
              <a:off x="5943929" y="8493807"/>
              <a:ext cx="310492" cy="31049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8" name="Group 37">
            <a:extLst>
              <a:ext uri="{FF2B5EF4-FFF2-40B4-BE49-F238E27FC236}">
                <a16:creationId xmlns:a16="http://schemas.microsoft.com/office/drawing/2014/main" id="{A0C960C8-2BF6-5FC6-F831-4B94681B819D}"/>
              </a:ext>
              <a:ext uri="{C183D7F6-B498-43B3-948B-1728B52AA6E4}">
                <adec:decorative xmlns:adec="http://schemas.microsoft.com/office/drawing/2017/decorative" val="1"/>
              </a:ext>
            </a:extLst>
          </p:cNvPr>
          <p:cNvGrpSpPr/>
          <p:nvPr/>
        </p:nvGrpSpPr>
        <p:grpSpPr>
          <a:xfrm>
            <a:off x="12946655" y="2375761"/>
            <a:ext cx="534543" cy="534543"/>
            <a:chOff x="4236994" y="8381781"/>
            <a:chExt cx="534543" cy="534543"/>
          </a:xfrm>
        </p:grpSpPr>
        <p:sp>
          <p:nvSpPr>
            <p:cNvPr id="39" name="Rounded Rectangle 46">
              <a:extLst>
                <a:ext uri="{FF2B5EF4-FFF2-40B4-BE49-F238E27FC236}">
                  <a16:creationId xmlns:a16="http://schemas.microsoft.com/office/drawing/2014/main" id="{02278B5C-5856-797D-44C5-9716C4955088}"/>
                </a:ext>
              </a:extLst>
            </p:cNvPr>
            <p:cNvSpPr/>
            <p:nvPr/>
          </p:nvSpPr>
          <p:spPr bwMode="auto">
            <a:xfrm>
              <a:off x="4236994" y="8381781"/>
              <a:ext cx="534543" cy="534543"/>
            </a:xfrm>
            <a:prstGeom prst="roundRect">
              <a:avLst/>
            </a:prstGeom>
            <a:solidFill>
              <a:schemeClr val="bg1"/>
            </a:solidFill>
            <a:ln>
              <a:noFill/>
              <a:headEnd type="none" w="med" len="med"/>
              <a:tailEnd type="none" w="med" len="med"/>
            </a:ln>
            <a:effectLst>
              <a:outerShdw blurRad="127643" dist="635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pic>
          <p:nvPicPr>
            <p:cNvPr id="40" name="Picture 6" descr="Microsoft Teams Logo, symbol, meaning, history, PNG">
              <a:hlinkClick r:id="rId6"/>
              <a:extLst>
                <a:ext uri="{FF2B5EF4-FFF2-40B4-BE49-F238E27FC236}">
                  <a16:creationId xmlns:a16="http://schemas.microsoft.com/office/drawing/2014/main" id="{B4DA30F7-8386-B0BC-826D-40468B2AB4B7}"/>
                </a:ext>
              </a:extLst>
            </p:cNvPr>
            <p:cNvPicPr>
              <a:picLocks noChangeAspect="1" noChangeArrowheads="1"/>
            </p:cNvPicPr>
            <p:nvPr/>
          </p:nvPicPr>
          <p:blipFill rotWithShape="1">
            <a:blip r:embed="rId7" cstate="screen">
              <a:extLst>
                <a:ext uri="{28A0092B-C50C-407E-A947-70E740481C1C}">
                  <a14:useLocalDpi xmlns:a14="http://schemas.microsoft.com/office/drawing/2010/main"/>
                </a:ext>
              </a:extLst>
            </a:blip>
            <a:srcRect l="20244" r="20244"/>
            <a:stretch/>
          </p:blipFill>
          <p:spPr bwMode="auto">
            <a:xfrm>
              <a:off x="4351924" y="8505061"/>
              <a:ext cx="304683" cy="28798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4" name="Group 53">
            <a:extLst>
              <a:ext uri="{FF2B5EF4-FFF2-40B4-BE49-F238E27FC236}">
                <a16:creationId xmlns:a16="http://schemas.microsoft.com/office/drawing/2014/main" id="{830A9596-8A95-56C8-F2F2-AE9F97A04453}"/>
              </a:ext>
              <a:ext uri="{C183D7F6-B498-43B3-948B-1728B52AA6E4}">
                <adec:decorative xmlns:adec="http://schemas.microsoft.com/office/drawing/2017/decorative" val="1"/>
              </a:ext>
            </a:extLst>
          </p:cNvPr>
          <p:cNvGrpSpPr/>
          <p:nvPr/>
        </p:nvGrpSpPr>
        <p:grpSpPr>
          <a:xfrm>
            <a:off x="12944931" y="2949036"/>
            <a:ext cx="534543" cy="534543"/>
            <a:chOff x="12597814" y="5340801"/>
            <a:chExt cx="534543" cy="534543"/>
          </a:xfrm>
        </p:grpSpPr>
        <p:sp>
          <p:nvSpPr>
            <p:cNvPr id="51" name="Rounded Rectangle 46">
              <a:hlinkClick r:id="rId8"/>
              <a:extLst>
                <a:ext uri="{FF2B5EF4-FFF2-40B4-BE49-F238E27FC236}">
                  <a16:creationId xmlns:a16="http://schemas.microsoft.com/office/drawing/2014/main" id="{C510E785-523E-1FF0-913E-8AD78290D1FC}"/>
                </a:ext>
              </a:extLst>
            </p:cNvPr>
            <p:cNvSpPr/>
            <p:nvPr/>
          </p:nvSpPr>
          <p:spPr bwMode="auto">
            <a:xfrm>
              <a:off x="12597814" y="5340801"/>
              <a:ext cx="534543" cy="534543"/>
            </a:xfrm>
            <a:prstGeom prst="roundRect">
              <a:avLst/>
            </a:prstGeom>
            <a:solidFill>
              <a:schemeClr val="bg1"/>
            </a:solidFill>
            <a:ln>
              <a:noFill/>
              <a:headEnd type="none" w="med" len="med"/>
              <a:tailEnd type="none" w="med" len="med"/>
            </a:ln>
            <a:effectLst>
              <a:outerShdw blurRad="127643" dist="635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pic>
          <p:nvPicPr>
            <p:cNvPr id="15" name="Picture 14" descr="Onenote Icon of Flat style - Available in SVG, PNG, EPS, AI &amp; Icon fonts">
              <a:hlinkClick r:id="rId8"/>
              <a:extLst>
                <a:ext uri="{FF2B5EF4-FFF2-40B4-BE49-F238E27FC236}">
                  <a16:creationId xmlns:a16="http://schemas.microsoft.com/office/drawing/2014/main" id="{DED28364-B60D-1697-AAE8-488720735194}"/>
                </a:ext>
              </a:extLst>
            </p:cNvPr>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12648474" y="5414387"/>
              <a:ext cx="382586" cy="38258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1" name="Group 60">
            <a:extLst>
              <a:ext uri="{FF2B5EF4-FFF2-40B4-BE49-F238E27FC236}">
                <a16:creationId xmlns:a16="http://schemas.microsoft.com/office/drawing/2014/main" id="{7DB6E20C-D007-9EF9-7C58-7907FA412976}"/>
              </a:ext>
              <a:ext uri="{C183D7F6-B498-43B3-948B-1728B52AA6E4}">
                <adec:decorative xmlns:adec="http://schemas.microsoft.com/office/drawing/2017/decorative" val="1"/>
              </a:ext>
            </a:extLst>
          </p:cNvPr>
          <p:cNvGrpSpPr/>
          <p:nvPr/>
        </p:nvGrpSpPr>
        <p:grpSpPr>
          <a:xfrm>
            <a:off x="12948168" y="4637792"/>
            <a:ext cx="534543" cy="534543"/>
            <a:chOff x="12778532" y="5665565"/>
            <a:chExt cx="534543" cy="534543"/>
          </a:xfrm>
        </p:grpSpPr>
        <p:sp>
          <p:nvSpPr>
            <p:cNvPr id="59" name="Rounded Rectangle 46">
              <a:hlinkClick r:id="rId10"/>
              <a:extLst>
                <a:ext uri="{FF2B5EF4-FFF2-40B4-BE49-F238E27FC236}">
                  <a16:creationId xmlns:a16="http://schemas.microsoft.com/office/drawing/2014/main" id="{5630DF13-5784-C965-2E2E-E8581D175E6C}"/>
                </a:ext>
              </a:extLst>
            </p:cNvPr>
            <p:cNvSpPr/>
            <p:nvPr/>
          </p:nvSpPr>
          <p:spPr bwMode="auto">
            <a:xfrm>
              <a:off x="12778532" y="5665565"/>
              <a:ext cx="534543" cy="534543"/>
            </a:xfrm>
            <a:prstGeom prst="roundRect">
              <a:avLst/>
            </a:prstGeom>
            <a:solidFill>
              <a:schemeClr val="bg1"/>
            </a:solidFill>
            <a:ln>
              <a:noFill/>
              <a:headEnd type="none" w="med" len="med"/>
              <a:tailEnd type="none" w="med" len="med"/>
            </a:ln>
            <a:effectLst>
              <a:outerShdw blurRad="127643" dist="635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pic>
          <p:nvPicPr>
            <p:cNvPr id="11" name="Picture 10" descr="A picture containing graphics, logo, symbol, electric blue&#10;&#10;Description automatically generated">
              <a:hlinkClick r:id="rId10"/>
              <a:extLst>
                <a:ext uri="{FF2B5EF4-FFF2-40B4-BE49-F238E27FC236}">
                  <a16:creationId xmlns:a16="http://schemas.microsoft.com/office/drawing/2014/main" id="{709545DF-9136-0108-A8F4-56F58FCE96A4}"/>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12870088" y="5768479"/>
              <a:ext cx="382583" cy="371252"/>
            </a:xfrm>
            <a:prstGeom prst="rect">
              <a:avLst/>
            </a:prstGeom>
          </p:spPr>
        </p:pic>
      </p:grpSp>
      <p:grpSp>
        <p:nvGrpSpPr>
          <p:cNvPr id="66" name="Group 65">
            <a:extLst>
              <a:ext uri="{FF2B5EF4-FFF2-40B4-BE49-F238E27FC236}">
                <a16:creationId xmlns:a16="http://schemas.microsoft.com/office/drawing/2014/main" id="{35ECD9C0-97C2-E222-E92C-48CAECA0AAED}"/>
              </a:ext>
              <a:ext uri="{C183D7F6-B498-43B3-948B-1728B52AA6E4}">
                <adec:decorative xmlns:adec="http://schemas.microsoft.com/office/drawing/2017/decorative" val="1"/>
              </a:ext>
            </a:extLst>
          </p:cNvPr>
          <p:cNvGrpSpPr/>
          <p:nvPr/>
        </p:nvGrpSpPr>
        <p:grpSpPr>
          <a:xfrm>
            <a:off x="12982045" y="3766904"/>
            <a:ext cx="534543" cy="534543"/>
            <a:chOff x="12648363" y="6739401"/>
            <a:chExt cx="534543" cy="534543"/>
          </a:xfrm>
        </p:grpSpPr>
        <p:sp>
          <p:nvSpPr>
            <p:cNvPr id="65" name="Rounded Rectangle 46">
              <a:hlinkClick r:id="rId12"/>
              <a:extLst>
                <a:ext uri="{FF2B5EF4-FFF2-40B4-BE49-F238E27FC236}">
                  <a16:creationId xmlns:a16="http://schemas.microsoft.com/office/drawing/2014/main" id="{9653D0D8-9428-C9A5-D83D-0399B70B6220}"/>
                </a:ext>
              </a:extLst>
            </p:cNvPr>
            <p:cNvSpPr/>
            <p:nvPr/>
          </p:nvSpPr>
          <p:spPr bwMode="auto">
            <a:xfrm>
              <a:off x="12648363" y="6739401"/>
              <a:ext cx="534543" cy="534543"/>
            </a:xfrm>
            <a:prstGeom prst="roundRect">
              <a:avLst/>
            </a:prstGeom>
            <a:solidFill>
              <a:schemeClr val="bg1"/>
            </a:solidFill>
            <a:ln>
              <a:noFill/>
              <a:headEnd type="none" w="med" len="med"/>
              <a:tailEnd type="none" w="med" len="med"/>
            </a:ln>
            <a:effectLst>
              <a:outerShdw blurRad="127643" dist="635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pic>
          <p:nvPicPr>
            <p:cNvPr id="9" name="Graphic 8">
              <a:hlinkClick r:id="rId12"/>
              <a:extLst>
                <a:ext uri="{FF2B5EF4-FFF2-40B4-BE49-F238E27FC236}">
                  <a16:creationId xmlns:a16="http://schemas.microsoft.com/office/drawing/2014/main" id="{0F939EA5-3A22-F4BA-A2DF-E6303205769D}"/>
                </a:ext>
                <a:ext uri="{C183D7F6-B498-43B3-948B-1728B52AA6E4}">
                  <adec:decorative xmlns:adec="http://schemas.microsoft.com/office/drawing/2017/decorative" val="1"/>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2724341" y="6815379"/>
              <a:ext cx="382586" cy="382585"/>
            </a:xfrm>
            <a:prstGeom prst="rect">
              <a:avLst/>
            </a:prstGeom>
          </p:spPr>
        </p:pic>
      </p:grpSp>
      <p:sp>
        <p:nvSpPr>
          <p:cNvPr id="5" name="TextBox 4">
            <a:extLst>
              <a:ext uri="{FF2B5EF4-FFF2-40B4-BE49-F238E27FC236}">
                <a16:creationId xmlns:a16="http://schemas.microsoft.com/office/drawing/2014/main" id="{23C42000-3629-E6D1-2D9D-FD08967396F6}"/>
              </a:ext>
            </a:extLst>
          </p:cNvPr>
          <p:cNvSpPr txBox="1"/>
          <p:nvPr/>
        </p:nvSpPr>
        <p:spPr>
          <a:xfrm>
            <a:off x="537757" y="4598493"/>
            <a:ext cx="4198975" cy="1508105"/>
          </a:xfrm>
          <a:prstGeom prst="rect">
            <a:avLst/>
          </a:prstGeom>
        </p:spPr>
        <p:txBody>
          <a:bodyPr wrap="square" lIns="0" tIns="0" rIns="0" bIns="0" anchor="ctr">
            <a:spAutoFit/>
          </a:bodyPr>
          <a:lstStyle/>
          <a:p>
            <a:pPr marL="0" marR="0" lvl="0" indent="0" algn="l" defTabSz="914400" rtl="0" eaLnBrk="1" fontAlgn="auto" latinLnBrk="0" hangingPunct="1">
              <a:lnSpc>
                <a:spcPct val="100000"/>
              </a:lnSpc>
              <a:spcBef>
                <a:spcPts val="3600"/>
              </a:spcBef>
              <a:spcAft>
                <a:spcPts val="0"/>
              </a:spcAft>
              <a:buClrTx/>
              <a:buSzTx/>
              <a:buFontTx/>
              <a:buNone/>
              <a:tabLst/>
              <a:defRPr/>
            </a:pPr>
            <a:r>
              <a:rPr kumimoji="0" lang="en-US" sz="4400" b="0" i="0" u="none" strike="noStrike" kern="1200" cap="none" spc="0" normalizeH="0" baseline="0" noProof="0">
                <a:ln w="3175">
                  <a:noFill/>
                </a:ln>
                <a:gradFill>
                  <a:gsLst>
                    <a:gs pos="33000">
                      <a:srgbClr val="1F78D4"/>
                    </a:gs>
                    <a:gs pos="81000">
                      <a:srgbClr val="8678D6"/>
                    </a:gs>
                  </a:gsLst>
                  <a:lin ang="2700000" scaled="1"/>
                </a:gradFill>
                <a:effectLst/>
                <a:uLnTx/>
                <a:uFillTx/>
                <a:latin typeface="Segoe UI Semibold"/>
                <a:ea typeface="+mn-ea"/>
                <a:cs typeface="+mn-cs"/>
              </a:rPr>
              <a:t>68% </a:t>
            </a:r>
            <a:r>
              <a:rPr kumimoji="0" lang="en-US" sz="3600" b="0" i="0" u="none" strike="noStrike" kern="1200" cap="none" spc="0" normalizeH="0" baseline="0" noProof="0">
                <a:ln w="3175">
                  <a:noFill/>
                </a:ln>
                <a:gradFill>
                  <a:gsLst>
                    <a:gs pos="33000">
                      <a:srgbClr val="1F78D4"/>
                    </a:gs>
                    <a:gs pos="81000">
                      <a:srgbClr val="8678D6"/>
                    </a:gs>
                  </a:gsLst>
                  <a:lin ang="2700000" scaled="1"/>
                </a:gradFill>
                <a:effectLst/>
                <a:uLnTx/>
                <a:uFillTx/>
                <a:latin typeface="Segoe UI Semibold"/>
                <a:ea typeface="+mn-ea"/>
                <a:cs typeface="+mn-cs"/>
              </a:rPr>
              <a:t>of people</a:t>
            </a:r>
            <a:r>
              <a:rPr kumimoji="0" lang="en-US" sz="6600" b="0" i="0" u="none" strike="noStrike" kern="1200" cap="none" spc="0" normalizeH="0" baseline="0" noProof="0">
                <a:ln w="3175">
                  <a:noFill/>
                </a:ln>
                <a:gradFill>
                  <a:gsLst>
                    <a:gs pos="33000">
                      <a:srgbClr val="1F78D4"/>
                    </a:gs>
                    <a:gs pos="81000">
                      <a:srgbClr val="8678D6"/>
                    </a:gs>
                  </a:gsLst>
                  <a:lin ang="2700000" scaled="1"/>
                </a:gradFill>
                <a:effectLst/>
                <a:uLnTx/>
                <a:uFillTx/>
                <a:latin typeface="Segoe UI Semibold"/>
                <a:ea typeface="+mn-ea"/>
                <a:cs typeface="+mn-cs"/>
              </a:rPr>
              <a:t> </a:t>
            </a:r>
            <a:br>
              <a:rPr kumimoji="0" lang="en-US" sz="3200" b="0" i="0" u="none" strike="noStrike" kern="1200" cap="none" spc="0" normalizeH="0" baseline="0" noProof="0">
                <a:ln w="3175">
                  <a:noFill/>
                </a:ln>
                <a:solidFill>
                  <a:prstClr val="black"/>
                </a:solidFill>
                <a:effectLst/>
                <a:uLnTx/>
                <a:uFillTx/>
                <a:latin typeface="Segoe UI Semibold"/>
                <a:ea typeface="+mj-lt"/>
                <a:cs typeface="Segoe UI" pitchFamily="34" charset="0"/>
              </a:rPr>
            </a:br>
            <a:r>
              <a:rPr kumimoji="0" lang="en-US" sz="1600" b="0" i="0" u="none" strike="noStrike" kern="1200" cap="none" spc="0" normalizeH="0" baseline="0" noProof="0">
                <a:ln>
                  <a:noFill/>
                </a:ln>
                <a:solidFill>
                  <a:prstClr val="black"/>
                </a:solidFill>
                <a:effectLst/>
                <a:uLnTx/>
                <a:uFillTx/>
                <a:latin typeface="Segoe UI"/>
                <a:ea typeface="+mn-ea"/>
                <a:cs typeface="Segoe UI"/>
              </a:rPr>
              <a:t>say they don't have enough focus time </a:t>
            </a:r>
            <a:br>
              <a:rPr kumimoji="0" lang="en-US" sz="1600" b="0" i="0" u="none" strike="noStrike" kern="1200" cap="none" spc="0" normalizeH="0" baseline="0" noProof="0">
                <a:ln>
                  <a:noFill/>
                </a:ln>
                <a:solidFill>
                  <a:prstClr val="black"/>
                </a:solidFill>
                <a:effectLst/>
                <a:uLnTx/>
                <a:uFillTx/>
                <a:latin typeface="Segoe UI"/>
                <a:ea typeface="+mn-ea"/>
                <a:cs typeface="Segoe UI"/>
              </a:rPr>
            </a:br>
            <a:r>
              <a:rPr kumimoji="0" lang="en-US" sz="1600" b="0" i="0" u="none" strike="noStrike" kern="1200" cap="none" spc="0" normalizeH="0" baseline="0" noProof="0">
                <a:ln>
                  <a:noFill/>
                </a:ln>
                <a:solidFill>
                  <a:prstClr val="black"/>
                </a:solidFill>
                <a:effectLst/>
                <a:uLnTx/>
                <a:uFillTx/>
                <a:latin typeface="Segoe UI"/>
                <a:ea typeface="+mn-ea"/>
                <a:cs typeface="Segoe UI"/>
              </a:rPr>
              <a:t>during the workday</a:t>
            </a:r>
            <a:endParaRPr kumimoji="0" lang="en-US" sz="2000" b="0" i="0" u="none" strike="noStrike" kern="1200" cap="none" spc="0" normalizeH="0" baseline="0" noProof="0">
              <a:ln>
                <a:noFill/>
              </a:ln>
              <a:solidFill>
                <a:prstClr val="black"/>
              </a:solidFill>
              <a:effectLst/>
              <a:uLnTx/>
              <a:uFillTx/>
              <a:latin typeface="Segoe UI"/>
              <a:ea typeface="+mn-ea"/>
              <a:cs typeface="+mn-cs"/>
            </a:endParaRPr>
          </a:p>
        </p:txBody>
      </p:sp>
      <p:sp>
        <p:nvSpPr>
          <p:cNvPr id="20" name="TextBox 19">
            <a:extLst>
              <a:ext uri="{FF2B5EF4-FFF2-40B4-BE49-F238E27FC236}">
                <a16:creationId xmlns:a16="http://schemas.microsoft.com/office/drawing/2014/main" id="{D40EBEDD-0375-08D7-C78A-CB614FB3C0C2}"/>
              </a:ext>
            </a:extLst>
          </p:cNvPr>
          <p:cNvSpPr txBox="1"/>
          <p:nvPr/>
        </p:nvSpPr>
        <p:spPr>
          <a:xfrm>
            <a:off x="6640477" y="1073235"/>
            <a:ext cx="5858437" cy="215444"/>
          </a:xfrm>
          <a:prstGeom prst="rect">
            <a:avLst/>
          </a:prstGeom>
          <a:noFill/>
        </p:spPr>
        <p:txBody>
          <a:bodyPr wrap="square" lIns="0" tIns="0" rIns="0" bIns="0" rtlCol="0" anchor="t" anchorCtr="0">
            <a:spAutoFit/>
          </a:bodyPr>
          <a:lstStyle/>
          <a:p>
            <a:pPr defTabSz="914367">
              <a:spcAft>
                <a:spcPts val="400"/>
              </a:spcAft>
              <a:defRPr/>
            </a:pPr>
            <a:r>
              <a:rPr lang="en-US" sz="1400" dirty="0">
                <a:solidFill>
                  <a:srgbClr val="C03BC4"/>
                </a:solidFill>
                <a:latin typeface="+mj-lt"/>
                <a:cs typeface="Segoe UI"/>
              </a:rPr>
              <a:t>Prompt guidance and best practices for all roles</a:t>
            </a:r>
          </a:p>
        </p:txBody>
      </p:sp>
      <p:sp>
        <p:nvSpPr>
          <p:cNvPr id="21" name="Rectangle: Rounded Corners 20">
            <a:extLst>
              <a:ext uri="{FF2B5EF4-FFF2-40B4-BE49-F238E27FC236}">
                <a16:creationId xmlns:a16="http://schemas.microsoft.com/office/drawing/2014/main" id="{66C0FDF9-CC93-07B0-09D3-997BE6766C1D}"/>
              </a:ext>
            </a:extLst>
          </p:cNvPr>
          <p:cNvSpPr/>
          <p:nvPr/>
        </p:nvSpPr>
        <p:spPr bwMode="auto">
          <a:xfrm>
            <a:off x="6400854" y="1138798"/>
            <a:ext cx="56621" cy="1219644"/>
          </a:xfrm>
          <a:prstGeom prst="roundRect">
            <a:avLst>
              <a:gd name="adj" fmla="val 50000"/>
            </a:avLst>
          </a:prstGeom>
          <a:solidFill>
            <a:srgbClr val="C03BC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5" name="TextBox 34">
            <a:extLst>
              <a:ext uri="{FF2B5EF4-FFF2-40B4-BE49-F238E27FC236}">
                <a16:creationId xmlns:a16="http://schemas.microsoft.com/office/drawing/2014/main" id="{1DF5204C-E753-9ECB-0682-DCDDDC7BC4D8}"/>
              </a:ext>
            </a:extLst>
          </p:cNvPr>
          <p:cNvSpPr txBox="1"/>
          <p:nvPr/>
        </p:nvSpPr>
        <p:spPr>
          <a:xfrm>
            <a:off x="6587872" y="1285663"/>
            <a:ext cx="5309896" cy="1169551"/>
          </a:xfrm>
          <a:prstGeom prst="rect">
            <a:avLst/>
          </a:prstGeom>
          <a:noFill/>
        </p:spPr>
        <p:txBody>
          <a:bodyPr wrap="square" lIns="91440" tIns="45720" rIns="91440" bIns="45720" anchor="t">
            <a:spAutoFit/>
          </a:bodyPr>
          <a:lstStyle/>
          <a:p>
            <a:r>
              <a:rPr lang="en-US" sz="1400" dirty="0">
                <a:effectLst/>
                <a:latin typeface="Segoe UI"/>
                <a:cs typeface="Segoe UI"/>
              </a:rPr>
              <a:t>Prompts are how you ask Copilot </a:t>
            </a:r>
            <a:r>
              <a:rPr lang="en-US" sz="1400" dirty="0">
                <a:latin typeface="Segoe UI"/>
                <a:cs typeface="Segoe UI"/>
              </a:rPr>
              <a:t>for Microsoft 365 to</a:t>
            </a:r>
            <a:r>
              <a:rPr lang="en-US" sz="1400" dirty="0">
                <a:effectLst/>
                <a:latin typeface="Segoe UI"/>
                <a:cs typeface="Segoe UI"/>
              </a:rPr>
              <a:t> do something for you—like creating, summarizing, editing, or transforming. Think about prompting like having a conversation, using plain but clear language and providing context like you would with an assistant. </a:t>
            </a:r>
          </a:p>
        </p:txBody>
      </p:sp>
      <p:pic>
        <p:nvPicPr>
          <p:cNvPr id="37" name="Picture 36">
            <a:extLst>
              <a:ext uri="{FF2B5EF4-FFF2-40B4-BE49-F238E27FC236}">
                <a16:creationId xmlns:a16="http://schemas.microsoft.com/office/drawing/2014/main" id="{F7D23F03-4DDF-DA57-87A4-D241E005CE72}"/>
              </a:ext>
            </a:extLst>
          </p:cNvPr>
          <p:cNvPicPr>
            <a:picLocks noChangeAspect="1"/>
          </p:cNvPicPr>
          <p:nvPr/>
        </p:nvPicPr>
        <p:blipFill rotWithShape="1">
          <a:blip r:embed="rId15"/>
          <a:srcRect r="6542" b="17132"/>
          <a:stretch/>
        </p:blipFill>
        <p:spPr>
          <a:xfrm>
            <a:off x="6590777" y="2499041"/>
            <a:ext cx="5197328" cy="4204304"/>
          </a:xfrm>
          <a:prstGeom prst="rect">
            <a:avLst/>
          </a:prstGeom>
        </p:spPr>
      </p:pic>
    </p:spTree>
    <p:extLst>
      <p:ext uri="{BB962C8B-B14F-4D97-AF65-F5344CB8AC3E}">
        <p14:creationId xmlns:p14="http://schemas.microsoft.com/office/powerpoint/2010/main" val="353270649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400"/>
                                  </p:stCondLst>
                                  <p:childTnLst>
                                    <p:set>
                                      <p:cBhvr>
                                        <p:cTn id="6" dur="1" fill="hold">
                                          <p:stCondLst>
                                            <p:cond delay="0"/>
                                          </p:stCondLst>
                                        </p:cTn>
                                        <p:tgtEl>
                                          <p:spTgt spid="5"/>
                                        </p:tgtEl>
                                        <p:attrNameLst>
                                          <p:attrName>style.visibility</p:attrName>
                                        </p:attrNameLst>
                                      </p:cBhvr>
                                      <p:to>
                                        <p:strVal val="visible"/>
                                      </p:to>
                                    </p:set>
                                    <p:animEffect transition="in" filter="barn(outVertical)">
                                      <p:cBhvr>
                                        <p:cTn id="7" dur="3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4765E0-A6FF-2C60-DB64-BFA9EBF26411}"/>
              </a:ext>
            </a:extLst>
          </p:cNvPr>
          <p:cNvSpPr>
            <a:spLocks noGrp="1"/>
          </p:cNvSpPr>
          <p:nvPr>
            <p:ph type="title"/>
          </p:nvPr>
        </p:nvSpPr>
        <p:spPr>
          <a:xfrm>
            <a:off x="683513" y="442111"/>
            <a:ext cx="5568697" cy="492443"/>
          </a:xfrm>
        </p:spPr>
        <p:txBody>
          <a:bodyPr/>
          <a:lstStyle/>
          <a:p>
            <a:r>
              <a:rPr lang="en-US" dirty="0">
                <a:gradFill flip="none" rotWithShape="1">
                  <a:gsLst>
                    <a:gs pos="50000">
                      <a:srgbClr val="8661C5"/>
                    </a:gs>
                    <a:gs pos="0">
                      <a:srgbClr val="3E76D4"/>
                    </a:gs>
                    <a:gs pos="100000">
                      <a:srgbClr val="C73ECC"/>
                    </a:gs>
                  </a:gsLst>
                  <a:lin ang="2700000" scaled="1"/>
                  <a:tileRect/>
                </a:gradFill>
                <a:cs typeface="+mn-cs"/>
              </a:rPr>
              <a:t>The art and science of prompts</a:t>
            </a:r>
          </a:p>
        </p:txBody>
      </p:sp>
      <p:sp>
        <p:nvSpPr>
          <p:cNvPr id="8" name="TextBox 7">
            <a:extLst>
              <a:ext uri="{FF2B5EF4-FFF2-40B4-BE49-F238E27FC236}">
                <a16:creationId xmlns:a16="http://schemas.microsoft.com/office/drawing/2014/main" id="{12D9C465-8733-CDDA-854B-5180429B3FDE}"/>
              </a:ext>
            </a:extLst>
          </p:cNvPr>
          <p:cNvSpPr txBox="1"/>
          <p:nvPr/>
        </p:nvSpPr>
        <p:spPr>
          <a:xfrm>
            <a:off x="6572250" y="357583"/>
            <a:ext cx="5132234" cy="830997"/>
          </a:xfrm>
          <a:prstGeom prst="rect">
            <a:avLst/>
          </a:prstGeom>
          <a:noFill/>
        </p:spPr>
        <p:txBody>
          <a:bodyPr wrap="square">
            <a:spAutoFit/>
          </a:bodyPr>
          <a:lstStyle/>
          <a:p>
            <a:r>
              <a:rPr lang="en-US" sz="1600" dirty="0">
                <a:latin typeface="+mj-lt"/>
              </a:rPr>
              <a:t>Get the most out of Copilot and avoid common pitfalls by learning </a:t>
            </a:r>
            <a:r>
              <a:rPr lang="en-US" sz="1600" dirty="0">
                <a:solidFill>
                  <a:srgbClr val="236EB7"/>
                </a:solidFill>
                <a:latin typeface="+mj-lt"/>
              </a:rPr>
              <a:t>what to do </a:t>
            </a:r>
            <a:r>
              <a:rPr lang="en-US" sz="1600" dirty="0">
                <a:latin typeface="+mj-lt"/>
              </a:rPr>
              <a:t>and </a:t>
            </a:r>
            <a:r>
              <a:rPr lang="en-US" sz="1600" dirty="0">
                <a:solidFill>
                  <a:schemeClr val="accent6"/>
                </a:solidFill>
                <a:latin typeface="+mj-lt"/>
              </a:rPr>
              <a:t>what not to do </a:t>
            </a:r>
            <a:r>
              <a:rPr lang="en-US" sz="1600" dirty="0">
                <a:latin typeface="+mj-lt"/>
              </a:rPr>
              <a:t>when writing prompts.</a:t>
            </a:r>
          </a:p>
        </p:txBody>
      </p:sp>
      <p:sp>
        <p:nvSpPr>
          <p:cNvPr id="11" name="Rectangle: Rounded Corners 6">
            <a:extLst>
              <a:ext uri="{FF2B5EF4-FFF2-40B4-BE49-F238E27FC236}">
                <a16:creationId xmlns:a16="http://schemas.microsoft.com/office/drawing/2014/main" id="{D8A8B511-C719-471A-4B5A-5011F1A7C1BE}"/>
              </a:ext>
              <a:ext uri="{C183D7F6-B498-43B3-948B-1728B52AA6E4}">
                <adec:decorative xmlns:adec="http://schemas.microsoft.com/office/drawing/2017/decorative" val="1"/>
              </a:ext>
            </a:extLst>
          </p:cNvPr>
          <p:cNvSpPr/>
          <p:nvPr/>
        </p:nvSpPr>
        <p:spPr bwMode="auto">
          <a:xfrm>
            <a:off x="666992" y="1423873"/>
            <a:ext cx="11037492" cy="2805227"/>
          </a:xfrm>
          <a:prstGeom prst="roundRect">
            <a:avLst>
              <a:gd name="adj" fmla="val 8425"/>
            </a:avLst>
          </a:prstGeom>
          <a:solidFill>
            <a:schemeClr val="bg1"/>
          </a:solidFill>
          <a:ln w="25400">
            <a:gradFill>
              <a:gsLst>
                <a:gs pos="37000">
                  <a:srgbClr val="464FEB"/>
                </a:gs>
                <a:gs pos="69000">
                  <a:srgbClr val="47CFFA"/>
                </a:gs>
                <a:gs pos="91000">
                  <a:srgbClr val="B47CF8"/>
                </a:gs>
              </a:gsLst>
              <a:lin ang="3600000" scaled="0"/>
            </a:gradFill>
          </a:ln>
          <a:effectLst>
            <a:outerShdw blurRad="300618" dist="16429" dir="2700000" algn="tl" rotWithShape="0">
              <a:prstClr val="black">
                <a:alpha val="11839"/>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2" name="Title 1">
            <a:extLst>
              <a:ext uri="{FF2B5EF4-FFF2-40B4-BE49-F238E27FC236}">
                <a16:creationId xmlns:a16="http://schemas.microsoft.com/office/drawing/2014/main" id="{842319B7-C021-7258-DB36-70754CE5BD8B}"/>
              </a:ext>
            </a:extLst>
          </p:cNvPr>
          <p:cNvSpPr txBox="1">
            <a:spLocks/>
          </p:cNvSpPr>
          <p:nvPr/>
        </p:nvSpPr>
        <p:spPr>
          <a:xfrm>
            <a:off x="1138973" y="1856175"/>
            <a:ext cx="4690327" cy="1938992"/>
          </a:xfrm>
          <a:prstGeom prst="rect">
            <a:avLst/>
          </a:prstGeom>
        </p:spPr>
        <p:txBody>
          <a:bodyPr vert="horz" wrap="square" lIns="0" tIns="0" rIns="0" bIns="0" rtlCol="0" anchor="t">
            <a:spAutoFit/>
          </a:bodyPr>
          <a:lstStyle>
            <a:lvl1pPr algn="l" defTabSz="2402409" rtl="0" eaLnBrk="1" latinLnBrk="0" hangingPunct="1">
              <a:lnSpc>
                <a:spcPct val="100000"/>
              </a:lnSpc>
              <a:spcBef>
                <a:spcPct val="0"/>
              </a:spcBef>
              <a:buNone/>
              <a:defRPr lang="en-US" sz="9272" b="0" kern="1200" cap="none" spc="-129" baseline="0" dirty="0" smtClean="0">
                <a:ln w="3175">
                  <a:noFill/>
                </a:ln>
                <a:solidFill>
                  <a:schemeClr val="tx1"/>
                </a:solidFill>
                <a:effectLst/>
                <a:latin typeface="+mj-lt"/>
                <a:ea typeface="+mn-ea"/>
                <a:cs typeface="Segoe UI" pitchFamily="34" charset="0"/>
              </a:defRPr>
            </a:lvl1p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w="3175">
                  <a:noFill/>
                </a:ln>
                <a:gradFill>
                  <a:gsLst>
                    <a:gs pos="0">
                      <a:srgbClr val="1264B1"/>
                    </a:gs>
                    <a:gs pos="100000">
                      <a:srgbClr val="944DCF"/>
                    </a:gs>
                  </a:gsLst>
                  <a:lin ang="0" scaled="1"/>
                </a:gradFill>
                <a:effectLst/>
                <a:uLnTx/>
                <a:uFillTx/>
                <a:latin typeface="Segoe UI Semibold"/>
                <a:ea typeface="+mn-ea"/>
                <a:cs typeface="Segoe UI" pitchFamily="34" charset="0"/>
              </a:rPr>
              <a:t>Be clear and specific. </a:t>
            </a:r>
            <a:r>
              <a:rPr lang="en-US" sz="1200" spc="0" dirty="0">
                <a:solidFill>
                  <a:prstClr val="black"/>
                </a:solidFill>
                <a:latin typeface="Segoe UI"/>
              </a:rPr>
              <a:t>Pro</a:t>
            </a:r>
            <a:r>
              <a:rPr kumimoji="0" lang="en-US" sz="1200" b="0" i="0" u="none" strike="noStrike" kern="1200" cap="none" spc="0" normalizeH="0" baseline="0" noProof="0" dirty="0">
                <a:ln w="3175">
                  <a:noFill/>
                </a:ln>
                <a:solidFill>
                  <a:prstClr val="black"/>
                </a:solidFill>
                <a:effectLst/>
                <a:uLnTx/>
                <a:uFillTx/>
                <a:latin typeface="Segoe UI"/>
                <a:ea typeface="+mn-ea"/>
                <a:cs typeface="Segoe UI" pitchFamily="34" charset="0"/>
              </a:rPr>
              <a:t>vide specific instructions to Copilot, such as topic, purpose, tone, and required length.</a:t>
            </a:r>
          </a:p>
          <a:p>
            <a:pPr marL="0" marR="0" lvl="0" indent="0" algn="l" defTabSz="932472" rtl="0" eaLnBrk="1" fontAlgn="base" latinLnBrk="0" hangingPunct="1">
              <a:lnSpc>
                <a:spcPct val="100000"/>
              </a:lnSpc>
              <a:spcBef>
                <a:spcPct val="0"/>
              </a:spcBef>
              <a:spcAft>
                <a:spcPct val="0"/>
              </a:spcAft>
              <a:buClrTx/>
              <a:buSzTx/>
              <a:buFontTx/>
              <a:buNone/>
              <a:tabLst/>
              <a:defRPr/>
            </a:pPr>
            <a:endParaRPr lang="en-US" sz="1200" spc="0" dirty="0">
              <a:solidFill>
                <a:prstClr val="black"/>
              </a:solidFill>
              <a:latin typeface="Segoe UI"/>
            </a:endParaRPr>
          </a:p>
          <a:p>
            <a:pPr defTabSz="932472" fontAlgn="base">
              <a:spcAft>
                <a:spcPct val="0"/>
              </a:spcAft>
              <a:defRPr/>
            </a:pPr>
            <a:r>
              <a:rPr kumimoji="0" lang="en-US" sz="1400" b="0" i="0" u="none" strike="noStrike" kern="1200" cap="none" spc="0" normalizeH="0" baseline="0" noProof="0" dirty="0">
                <a:ln w="3175">
                  <a:noFill/>
                </a:ln>
                <a:gradFill>
                  <a:gsLst>
                    <a:gs pos="0">
                      <a:srgbClr val="1264B1"/>
                    </a:gs>
                    <a:gs pos="100000">
                      <a:srgbClr val="944DCF"/>
                    </a:gs>
                  </a:gsLst>
                  <a:lin ang="0" scaled="1"/>
                </a:gradFill>
                <a:effectLst/>
                <a:uLnTx/>
                <a:uFillTx/>
                <a:latin typeface="Segoe UI Semibold"/>
                <a:ea typeface="+mn-ea"/>
                <a:cs typeface="Segoe UI" pitchFamily="34" charset="0"/>
              </a:rPr>
              <a:t>Keep it conversational. </a:t>
            </a:r>
            <a:r>
              <a:rPr kumimoji="0" lang="en-US" sz="1200" b="0" i="0" u="none" strike="noStrike" kern="1200" cap="none" spc="0" normalizeH="0" baseline="0" noProof="0" dirty="0">
                <a:ln w="3175">
                  <a:noFill/>
                </a:ln>
                <a:solidFill>
                  <a:prstClr val="black"/>
                </a:solidFill>
                <a:effectLst/>
                <a:uLnTx/>
                <a:uFillTx/>
                <a:latin typeface="Segoe UI"/>
                <a:ea typeface="+mn-ea"/>
                <a:cs typeface="Segoe UI" pitchFamily="34" charset="0"/>
              </a:rPr>
              <a:t>Give feedback to Copilot based on the quality of its responses to help the AI learn and match your preferences.</a:t>
            </a: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dirty="0">
              <a:ln w="3175">
                <a:noFill/>
              </a:ln>
              <a:solidFill>
                <a:prstClr val="black"/>
              </a:solidFill>
              <a:effectLst/>
              <a:uLnTx/>
              <a:uFillTx/>
              <a:latin typeface="Segoe UI"/>
              <a:ea typeface="+mn-ea"/>
              <a:cs typeface="Segoe UI" pitchFamily="34" charset="0"/>
            </a:endParaRPr>
          </a:p>
          <a:p>
            <a:pPr defTabSz="932472" fontAlgn="base">
              <a:spcAft>
                <a:spcPct val="0"/>
              </a:spcAft>
              <a:defRPr/>
            </a:pPr>
            <a:r>
              <a:rPr kumimoji="0" lang="en-US" sz="1400" b="0" i="0" u="none" strike="noStrike" kern="1200" cap="none" spc="0" normalizeH="0" baseline="0" noProof="0" dirty="0">
                <a:ln w="3175">
                  <a:noFill/>
                </a:ln>
                <a:gradFill>
                  <a:gsLst>
                    <a:gs pos="0">
                      <a:srgbClr val="1264B1"/>
                    </a:gs>
                    <a:gs pos="100000">
                      <a:srgbClr val="944DCF"/>
                    </a:gs>
                  </a:gsLst>
                  <a:lin ang="0" scaled="1"/>
                </a:gradFill>
                <a:effectLst/>
                <a:uLnTx/>
                <a:uFillTx/>
                <a:latin typeface="Segoe UI Semibold"/>
                <a:ea typeface="+mn-ea"/>
                <a:cs typeface="Segoe UI" pitchFamily="34" charset="0"/>
              </a:rPr>
              <a:t>Give examples. </a:t>
            </a:r>
            <a:r>
              <a:rPr kumimoji="0" lang="en-US" sz="1200" b="0" i="0" u="none" strike="noStrike" kern="1200" cap="none" spc="0" normalizeH="0" baseline="0" noProof="0" dirty="0">
                <a:ln w="3175">
                  <a:noFill/>
                </a:ln>
                <a:solidFill>
                  <a:prstClr val="black"/>
                </a:solidFill>
                <a:effectLst/>
                <a:uLnTx/>
                <a:uFillTx/>
                <a:latin typeface="Segoe UI"/>
                <a:ea typeface="+mn-ea"/>
                <a:cs typeface="Segoe UI" pitchFamily="34" charset="0"/>
              </a:rPr>
              <a:t>Use clear and specific keywords or phrases when asking Copilot to write a piece of text for you. This helps it generate more relevant and creative copy.</a:t>
            </a:r>
          </a:p>
        </p:txBody>
      </p:sp>
      <p:sp>
        <p:nvSpPr>
          <p:cNvPr id="14" name="Rectangle: Rounded Corners 13">
            <a:hlinkClick r:id="rId2" action="ppaction://hlinksldjump"/>
            <a:extLst>
              <a:ext uri="{FF2B5EF4-FFF2-40B4-BE49-F238E27FC236}">
                <a16:creationId xmlns:a16="http://schemas.microsoft.com/office/drawing/2014/main" id="{5B8691B2-F3F0-2B50-39C0-D77461F3728D}"/>
              </a:ext>
            </a:extLst>
          </p:cNvPr>
          <p:cNvSpPr>
            <a:spLocks noGrp="1"/>
          </p:cNvSpPr>
          <p:nvPr/>
        </p:nvSpPr>
        <p:spPr bwMode="auto">
          <a:xfrm>
            <a:off x="769877" y="1210275"/>
            <a:ext cx="796033" cy="427196"/>
          </a:xfrm>
          <a:prstGeom prst="roundRect">
            <a:avLst>
              <a:gd name="adj" fmla="val 11366"/>
            </a:avLst>
          </a:prstGeom>
          <a:gradFill flip="none" rotWithShape="1">
            <a:gsLst>
              <a:gs pos="0">
                <a:srgbClr val="0F6CBD"/>
              </a:gs>
              <a:gs pos="100000">
                <a:srgbClr val="9F51DE"/>
              </a:gs>
            </a:gsLst>
            <a:lin ang="0" scaled="1"/>
            <a:tileRect/>
          </a:gradFill>
          <a:ln w="9525" cap="flat" cmpd="sng" algn="ctr">
            <a:noFill/>
            <a:prstDash val="solid"/>
            <a:headEnd type="none" w="med" len="med"/>
            <a:tailEnd type="none" w="med" len="med"/>
          </a:ln>
          <a:effectLst>
            <a:outerShdw blurRad="50800" dist="38100" dir="5400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lt1"/>
                </a:solidFill>
                <a:effectLst/>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marL="0" marR="0" lvl="0" indent="0" algn="ctr" defTabSz="932472" rtl="0" eaLnBrk="1" fontAlgn="auto"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w="3175">
                  <a:noFill/>
                </a:ln>
                <a:solidFill>
                  <a:prstClr val="white"/>
                </a:solidFill>
                <a:effectLst/>
                <a:uLnTx/>
                <a:uFillTx/>
                <a:latin typeface="Segoe UI Semibold"/>
                <a:ea typeface="+mn-ea"/>
                <a:cs typeface="Segoe UI"/>
              </a:rPr>
              <a:t>Do’s</a:t>
            </a:r>
          </a:p>
        </p:txBody>
      </p:sp>
      <p:sp>
        <p:nvSpPr>
          <p:cNvPr id="15" name="Title 1">
            <a:extLst>
              <a:ext uri="{FF2B5EF4-FFF2-40B4-BE49-F238E27FC236}">
                <a16:creationId xmlns:a16="http://schemas.microsoft.com/office/drawing/2014/main" id="{D2F6546A-0C93-866D-36D7-8A0BA04A9251}"/>
              </a:ext>
            </a:extLst>
          </p:cNvPr>
          <p:cNvSpPr txBox="1">
            <a:spLocks/>
          </p:cNvSpPr>
          <p:nvPr/>
        </p:nvSpPr>
        <p:spPr>
          <a:xfrm>
            <a:off x="6376008" y="1844745"/>
            <a:ext cx="4863235" cy="2123658"/>
          </a:xfrm>
          <a:prstGeom prst="rect">
            <a:avLst/>
          </a:prstGeom>
        </p:spPr>
        <p:txBody>
          <a:bodyPr vert="horz" wrap="square" lIns="0" tIns="0" rIns="0" bIns="0" rtlCol="0" anchor="t">
            <a:spAutoFit/>
          </a:bodyPr>
          <a:lstStyle>
            <a:lvl1pPr algn="l" defTabSz="2402409" rtl="0" eaLnBrk="1" latinLnBrk="0" hangingPunct="1">
              <a:lnSpc>
                <a:spcPct val="100000"/>
              </a:lnSpc>
              <a:spcBef>
                <a:spcPct val="0"/>
              </a:spcBef>
              <a:buNone/>
              <a:defRPr lang="en-US" sz="9272" b="0" kern="1200" cap="none" spc="-129" baseline="0" dirty="0" smtClean="0">
                <a:ln w="3175">
                  <a:noFill/>
                </a:ln>
                <a:solidFill>
                  <a:schemeClr val="tx1"/>
                </a:solidFill>
                <a:effectLst/>
                <a:latin typeface="+mj-lt"/>
                <a:ea typeface="+mn-ea"/>
                <a:cs typeface="Segoe UI" pitchFamily="34" charset="0"/>
              </a:defRPr>
            </a:lvl1pPr>
          </a:lstStyle>
          <a:p>
            <a:pPr defTabSz="932472" fontAlgn="base">
              <a:spcAft>
                <a:spcPct val="0"/>
              </a:spcAft>
              <a:defRPr/>
            </a:pPr>
            <a:r>
              <a:rPr kumimoji="0" lang="en-US" sz="1400" b="0" i="0" u="none" strike="noStrike" kern="1200" cap="none" spc="0" normalizeH="0" baseline="0" noProof="0" dirty="0">
                <a:ln w="3175">
                  <a:noFill/>
                </a:ln>
                <a:gradFill>
                  <a:gsLst>
                    <a:gs pos="0">
                      <a:srgbClr val="1264B1"/>
                    </a:gs>
                    <a:gs pos="100000">
                      <a:srgbClr val="944DCF"/>
                    </a:gs>
                  </a:gsLst>
                  <a:lin ang="0" scaled="1"/>
                </a:gradFill>
                <a:effectLst/>
                <a:uLnTx/>
                <a:uFillTx/>
                <a:latin typeface="Segoe UI Semibold"/>
                <a:ea typeface="+mn-ea"/>
                <a:cs typeface="Segoe UI" pitchFamily="34" charset="0"/>
              </a:rPr>
              <a:t>Ask for feedback. </a:t>
            </a:r>
            <a:r>
              <a:rPr kumimoji="0" lang="en-US" sz="1200" b="0" i="0" u="none" strike="noStrike" kern="1200" cap="none" spc="0" normalizeH="0" baseline="0" noProof="0" dirty="0">
                <a:ln w="3175">
                  <a:noFill/>
                </a:ln>
                <a:solidFill>
                  <a:prstClr val="black"/>
                </a:solidFill>
                <a:effectLst/>
                <a:uLnTx/>
                <a:uFillTx/>
                <a:latin typeface="Segoe UI"/>
                <a:ea typeface="+mn-ea"/>
                <a:cs typeface="Segoe UI" pitchFamily="34" charset="0"/>
              </a:rPr>
              <a:t>Requesting feedback from Copilot helps it to understand your needs and preferences, and to provide you with more relevant, helpful responses.</a:t>
            </a: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dirty="0">
              <a:ln w="3175">
                <a:noFill/>
              </a:ln>
              <a:solidFill>
                <a:prstClr val="black"/>
              </a:solidFill>
              <a:effectLst/>
              <a:uLnTx/>
              <a:uFillTx/>
              <a:latin typeface="Segoe UI"/>
              <a:ea typeface="+mn-ea"/>
              <a:cs typeface="Segoe UI" pitchFamily="34" charset="0"/>
            </a:endParaRPr>
          </a:p>
          <a:p>
            <a:pPr defTabSz="932472" fontAlgn="base">
              <a:spcAft>
                <a:spcPct val="0"/>
              </a:spcAft>
              <a:defRPr/>
            </a:pPr>
            <a:r>
              <a:rPr kumimoji="0" lang="en-US" sz="1400" b="0" i="0" u="none" strike="noStrike" kern="1200" cap="none" spc="0" normalizeH="0" baseline="0" noProof="0" dirty="0">
                <a:ln w="3175">
                  <a:noFill/>
                </a:ln>
                <a:gradFill>
                  <a:gsLst>
                    <a:gs pos="0">
                      <a:srgbClr val="1264B1"/>
                    </a:gs>
                    <a:gs pos="100000">
                      <a:srgbClr val="944DCF"/>
                    </a:gs>
                  </a:gsLst>
                  <a:lin ang="0" scaled="1"/>
                </a:gradFill>
                <a:effectLst/>
                <a:uLnTx/>
                <a:uFillTx/>
                <a:latin typeface="Segoe UI Semibold"/>
                <a:ea typeface="+mn-ea"/>
                <a:cs typeface="Segoe UI" pitchFamily="34" charset="0"/>
              </a:rPr>
              <a:t>Check for accuracy. </a:t>
            </a:r>
            <a:r>
              <a:rPr kumimoji="0" lang="en-US" sz="1200" b="0" i="0" u="none" strike="noStrike" kern="1200" cap="none" spc="0" normalizeH="0" baseline="0" noProof="0" dirty="0">
                <a:ln w="3175">
                  <a:noFill/>
                </a:ln>
                <a:solidFill>
                  <a:prstClr val="black"/>
                </a:solidFill>
                <a:effectLst/>
                <a:uLnTx/>
                <a:uFillTx/>
                <a:latin typeface="Segoe UI"/>
                <a:ea typeface="+mn-ea"/>
                <a:cs typeface="Segoe UI" pitchFamily="34" charset="0"/>
              </a:rPr>
              <a:t>Occasionally, Copilot may make mistakes. Always check Copilot’s responses for accuracy, grammar, and style, and watch out for irrelevant or inappropriate content.</a:t>
            </a:r>
          </a:p>
          <a:p>
            <a:pPr marL="0" marR="0" lvl="0" indent="0" algn="l" defTabSz="932472" rtl="0" eaLnBrk="1" fontAlgn="base" latinLnBrk="0" hangingPunct="1">
              <a:lnSpc>
                <a:spcPct val="100000"/>
              </a:lnSpc>
              <a:spcBef>
                <a:spcPct val="0"/>
              </a:spcBef>
              <a:spcAft>
                <a:spcPct val="0"/>
              </a:spcAft>
              <a:buClrTx/>
              <a:buSzTx/>
              <a:buFontTx/>
              <a:buNone/>
              <a:tabLst/>
              <a:defRPr/>
            </a:pPr>
            <a:endParaRPr lang="en-US" sz="1200" spc="0" dirty="0">
              <a:solidFill>
                <a:prstClr val="black"/>
              </a:solidFill>
              <a:latin typeface="Segoe UI"/>
            </a:endParaRPr>
          </a:p>
          <a:p>
            <a:pPr defTabSz="932472" fontAlgn="base">
              <a:spcAft>
                <a:spcPct val="0"/>
              </a:spcAft>
              <a:defRPr/>
            </a:pPr>
            <a:r>
              <a:rPr kumimoji="0" lang="en-US" sz="1400" b="0" i="0" u="none" strike="noStrike" kern="1200" cap="none" spc="0" normalizeH="0" baseline="0" noProof="0" dirty="0">
                <a:ln w="3175">
                  <a:noFill/>
                </a:ln>
                <a:gradFill>
                  <a:gsLst>
                    <a:gs pos="0">
                      <a:srgbClr val="1264B1"/>
                    </a:gs>
                    <a:gs pos="100000">
                      <a:srgbClr val="944DCF"/>
                    </a:gs>
                  </a:gsLst>
                  <a:lin ang="0" scaled="1"/>
                </a:gradFill>
                <a:effectLst/>
                <a:uLnTx/>
                <a:uFillTx/>
                <a:latin typeface="Segoe UI Semibold"/>
                <a:ea typeface="+mn-ea"/>
                <a:cs typeface="Segoe UI" pitchFamily="34" charset="0"/>
              </a:rPr>
              <a:t>Provide details. </a:t>
            </a:r>
            <a:r>
              <a:rPr kumimoji="0" lang="en-US" sz="1200" b="0" i="0" u="none" strike="noStrike" kern="1200" cap="none" spc="0" normalizeH="0" baseline="0" noProof="0" dirty="0">
                <a:ln w="3175">
                  <a:noFill/>
                </a:ln>
                <a:solidFill>
                  <a:prstClr val="black"/>
                </a:solidFill>
                <a:effectLst/>
                <a:uLnTx/>
                <a:uFillTx/>
                <a:latin typeface="Segoe UI"/>
                <a:ea typeface="+mn-ea"/>
                <a:cs typeface="Segoe UI" pitchFamily="34" charset="0"/>
              </a:rPr>
              <a:t>Provide Copilot with contextual details to help it generate more accurate, consistent</a:t>
            </a:r>
            <a:r>
              <a:rPr lang="en-US" sz="1200" spc="0" dirty="0">
                <a:solidFill>
                  <a:prstClr val="black"/>
                </a:solidFill>
                <a:latin typeface="Segoe UI"/>
              </a:rPr>
              <a:t> responses. For example, the genre, characters, and plot to a story.</a:t>
            </a:r>
            <a:endParaRPr kumimoji="0" lang="en-US" sz="1200" b="0" i="0" u="none" strike="noStrike" kern="1200" cap="none" spc="0" normalizeH="0" baseline="0" noProof="0" dirty="0">
              <a:ln w="3175">
                <a:noFill/>
              </a:ln>
              <a:solidFill>
                <a:prstClr val="black"/>
              </a:solidFill>
              <a:effectLst/>
              <a:uLnTx/>
              <a:uFillTx/>
              <a:latin typeface="Segoe UI"/>
              <a:ea typeface="+mn-ea"/>
              <a:cs typeface="Segoe UI" pitchFamily="34" charset="0"/>
            </a:endParaRPr>
          </a:p>
        </p:txBody>
      </p:sp>
      <p:sp>
        <p:nvSpPr>
          <p:cNvPr id="16" name="Rectangle: Rounded Corners 6">
            <a:extLst>
              <a:ext uri="{FF2B5EF4-FFF2-40B4-BE49-F238E27FC236}">
                <a16:creationId xmlns:a16="http://schemas.microsoft.com/office/drawing/2014/main" id="{CE801079-EB67-1214-1E09-3B85DF770C9A}"/>
              </a:ext>
              <a:ext uri="{C183D7F6-B498-43B3-948B-1728B52AA6E4}">
                <adec:decorative xmlns:adec="http://schemas.microsoft.com/office/drawing/2017/decorative" val="1"/>
              </a:ext>
            </a:extLst>
          </p:cNvPr>
          <p:cNvSpPr/>
          <p:nvPr/>
        </p:nvSpPr>
        <p:spPr bwMode="auto">
          <a:xfrm>
            <a:off x="666992" y="4589859"/>
            <a:ext cx="11037493" cy="2073831"/>
          </a:xfrm>
          <a:prstGeom prst="roundRect">
            <a:avLst>
              <a:gd name="adj" fmla="val 8425"/>
            </a:avLst>
          </a:prstGeom>
          <a:solidFill>
            <a:schemeClr val="bg1"/>
          </a:solidFill>
          <a:ln w="25400">
            <a:gradFill>
              <a:gsLst>
                <a:gs pos="37000">
                  <a:srgbClr val="464FEB"/>
                </a:gs>
                <a:gs pos="69000">
                  <a:srgbClr val="47CFFA"/>
                </a:gs>
                <a:gs pos="91000">
                  <a:srgbClr val="B47CF8"/>
                </a:gs>
              </a:gsLst>
              <a:lin ang="3600000" scaled="0"/>
            </a:gradFill>
          </a:ln>
          <a:effectLst>
            <a:outerShdw blurRad="300618" dist="16429" dir="2700000" algn="tl" rotWithShape="0">
              <a:prstClr val="black">
                <a:alpha val="11839"/>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3" name="Title 1">
            <a:extLst>
              <a:ext uri="{FF2B5EF4-FFF2-40B4-BE49-F238E27FC236}">
                <a16:creationId xmlns:a16="http://schemas.microsoft.com/office/drawing/2014/main" id="{689BA242-ED8A-31BE-72D0-992090B6274F}"/>
              </a:ext>
            </a:extLst>
          </p:cNvPr>
          <p:cNvSpPr txBox="1">
            <a:spLocks/>
          </p:cNvSpPr>
          <p:nvPr/>
        </p:nvSpPr>
        <p:spPr>
          <a:xfrm>
            <a:off x="1138973" y="5033752"/>
            <a:ext cx="4770337" cy="1354217"/>
          </a:xfrm>
          <a:prstGeom prst="rect">
            <a:avLst/>
          </a:prstGeom>
        </p:spPr>
        <p:txBody>
          <a:bodyPr vert="horz" wrap="square" lIns="0" tIns="0" rIns="0" bIns="0" rtlCol="0" anchor="t">
            <a:spAutoFit/>
          </a:bodyPr>
          <a:lstStyle>
            <a:lvl1pPr algn="l" defTabSz="2402409" rtl="0" eaLnBrk="1" latinLnBrk="0" hangingPunct="1">
              <a:lnSpc>
                <a:spcPct val="100000"/>
              </a:lnSpc>
              <a:spcBef>
                <a:spcPct val="0"/>
              </a:spcBef>
              <a:buNone/>
              <a:defRPr lang="en-US" sz="9272" b="0" kern="1200" cap="none" spc="-129" baseline="0" dirty="0" smtClean="0">
                <a:ln w="3175">
                  <a:noFill/>
                </a:ln>
                <a:solidFill>
                  <a:schemeClr val="tx1"/>
                </a:solidFill>
                <a:effectLst/>
                <a:latin typeface="+mj-lt"/>
                <a:ea typeface="+mn-ea"/>
                <a:cs typeface="Segoe UI" pitchFamily="34" charset="0"/>
              </a:defRPr>
            </a:lvl1pPr>
          </a:lstStyle>
          <a:p>
            <a:pPr defTabSz="932472" fontAlgn="base">
              <a:spcAft>
                <a:spcPct val="0"/>
              </a:spcAft>
              <a:defRPr/>
            </a:pPr>
            <a:r>
              <a:rPr kumimoji="0" lang="en-US" sz="1400" b="0" i="0" u="none" strike="noStrike" kern="1200" cap="none" spc="0" normalizeH="0" baseline="0" noProof="0" dirty="0">
                <a:ln w="3175">
                  <a:noFill/>
                </a:ln>
                <a:solidFill>
                  <a:schemeClr val="accent6"/>
                </a:solidFill>
                <a:effectLst/>
                <a:uLnTx/>
                <a:uFillTx/>
                <a:latin typeface="Segoe UI Semibold"/>
                <a:ea typeface="+mn-ea"/>
                <a:cs typeface="Segoe UI" pitchFamily="34" charset="0"/>
              </a:rPr>
              <a:t>Give conflicting instructions</a:t>
            </a:r>
            <a:r>
              <a:rPr kumimoji="0" lang="en-US" sz="1200" b="0" i="0" u="none" strike="noStrike" kern="1200" cap="none" spc="0" normalizeH="0" baseline="0" noProof="0" dirty="0">
                <a:ln w="3175">
                  <a:noFill/>
                </a:ln>
                <a:solidFill>
                  <a:schemeClr val="accent6"/>
                </a:solidFill>
                <a:effectLst/>
                <a:uLnTx/>
                <a:uFillTx/>
                <a:latin typeface="Segoe UI Semibold"/>
                <a:ea typeface="+mn-ea"/>
                <a:cs typeface="Segoe UI" pitchFamily="34" charset="0"/>
              </a:rPr>
              <a:t>. </a:t>
            </a:r>
            <a:r>
              <a:rPr kumimoji="0" lang="en-US" sz="1200" b="0" i="0" u="none" strike="noStrike" kern="1200" cap="none" spc="0" normalizeH="0" baseline="0" noProof="0" dirty="0">
                <a:ln w="3175">
                  <a:noFill/>
                </a:ln>
                <a:solidFill>
                  <a:prstClr val="black"/>
                </a:solidFill>
                <a:effectLst/>
                <a:uLnTx/>
                <a:uFillTx/>
                <a:latin typeface="Segoe UI"/>
                <a:ea typeface="+mn-ea"/>
                <a:cs typeface="Segoe UI" pitchFamily="34" charset="0"/>
              </a:rPr>
              <a:t>Prompting Copilot to perform a task that includes multiple or conflicting pieces of information in the same request can confuse the AI and result in lower quality responses.</a:t>
            </a: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dirty="0">
              <a:ln w="3175">
                <a:noFill/>
              </a:ln>
              <a:solidFill>
                <a:prstClr val="black"/>
              </a:solidFill>
              <a:effectLst/>
              <a:uLnTx/>
              <a:uFillTx/>
              <a:latin typeface="Segoe UI"/>
              <a:ea typeface="+mn-ea"/>
              <a:cs typeface="Segoe UI" pitchFamily="34" charset="0"/>
            </a:endParaRPr>
          </a:p>
          <a:p>
            <a:pPr defTabSz="932472" fontAlgn="base">
              <a:spcAft>
                <a:spcPct val="0"/>
              </a:spcAft>
              <a:defRPr/>
            </a:pPr>
            <a:r>
              <a:rPr kumimoji="0" lang="en-US" sz="1400" b="0" i="0" u="none" strike="noStrike" kern="1200" cap="none" spc="0" normalizeH="0" baseline="0" noProof="0" dirty="0">
                <a:ln w="3175">
                  <a:noFill/>
                </a:ln>
                <a:solidFill>
                  <a:schemeClr val="accent6"/>
                </a:solidFill>
                <a:effectLst/>
                <a:uLnTx/>
                <a:uFillTx/>
                <a:latin typeface="Segoe UI Semibold"/>
                <a:ea typeface="+mn-ea"/>
                <a:cs typeface="Segoe UI" pitchFamily="34" charset="0"/>
              </a:rPr>
              <a:t>Check for accuracy. </a:t>
            </a:r>
            <a:r>
              <a:rPr kumimoji="0" lang="en-US" sz="1200" b="0" i="0" u="none" strike="noStrike" kern="1200" cap="none" spc="0" normalizeH="0" baseline="0" noProof="0" dirty="0">
                <a:ln w="3175">
                  <a:noFill/>
                </a:ln>
                <a:solidFill>
                  <a:prstClr val="black"/>
                </a:solidFill>
                <a:effectLst/>
                <a:uLnTx/>
                <a:uFillTx/>
                <a:latin typeface="Segoe UI"/>
                <a:ea typeface="+mn-ea"/>
                <a:cs typeface="Segoe UI" pitchFamily="34" charset="0"/>
              </a:rPr>
              <a:t>This could disrupt Copilot’s writing process. Always close or finish a task before starting a new one. When starting a new task, write “New task.”</a:t>
            </a:r>
          </a:p>
        </p:txBody>
      </p:sp>
      <p:sp>
        <p:nvSpPr>
          <p:cNvPr id="17" name="Title 1">
            <a:extLst>
              <a:ext uri="{FF2B5EF4-FFF2-40B4-BE49-F238E27FC236}">
                <a16:creationId xmlns:a16="http://schemas.microsoft.com/office/drawing/2014/main" id="{BF2BC99B-8F48-75C6-47D7-E341095D38FC}"/>
              </a:ext>
            </a:extLst>
          </p:cNvPr>
          <p:cNvSpPr txBox="1">
            <a:spLocks/>
          </p:cNvSpPr>
          <p:nvPr/>
        </p:nvSpPr>
        <p:spPr>
          <a:xfrm>
            <a:off x="6376008" y="5028014"/>
            <a:ext cx="4863235" cy="984885"/>
          </a:xfrm>
          <a:prstGeom prst="rect">
            <a:avLst/>
          </a:prstGeom>
        </p:spPr>
        <p:txBody>
          <a:bodyPr vert="horz" wrap="square" lIns="0" tIns="0" rIns="0" bIns="0" rtlCol="0" anchor="t">
            <a:spAutoFit/>
          </a:bodyPr>
          <a:lstStyle>
            <a:lvl1pPr algn="l" defTabSz="2402409" rtl="0" eaLnBrk="1" latinLnBrk="0" hangingPunct="1">
              <a:lnSpc>
                <a:spcPct val="100000"/>
              </a:lnSpc>
              <a:spcBef>
                <a:spcPct val="0"/>
              </a:spcBef>
              <a:buNone/>
              <a:defRPr lang="en-US" sz="9272" b="0" kern="1200" cap="none" spc="-129" baseline="0" dirty="0" smtClean="0">
                <a:ln w="3175">
                  <a:noFill/>
                </a:ln>
                <a:solidFill>
                  <a:schemeClr val="tx1"/>
                </a:solidFill>
                <a:effectLst/>
                <a:latin typeface="+mj-lt"/>
                <a:ea typeface="+mn-ea"/>
                <a:cs typeface="Segoe UI" pitchFamily="34" charset="0"/>
              </a:defRPr>
            </a:lvl1p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w="3175">
                  <a:noFill/>
                </a:ln>
                <a:solidFill>
                  <a:schemeClr val="accent6"/>
                </a:solidFill>
                <a:effectLst/>
                <a:uLnTx/>
                <a:uFillTx/>
                <a:latin typeface="Segoe UI Semibold"/>
                <a:ea typeface="+mn-ea"/>
                <a:cs typeface="Segoe UI" pitchFamily="34" charset="0"/>
              </a:rPr>
              <a:t>Be vague. </a:t>
            </a:r>
            <a:r>
              <a:rPr lang="en-US" sz="1200" spc="0" dirty="0">
                <a:solidFill>
                  <a:prstClr val="black"/>
                </a:solidFill>
                <a:latin typeface="Segoe UI"/>
              </a:rPr>
              <a:t>When prompting Copilot, avoid using vague language, and be as clear as possible to receive better-quality responses. </a:t>
            </a: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dirty="0">
              <a:ln w="3175">
                <a:noFill/>
              </a:ln>
              <a:solidFill>
                <a:prstClr val="black"/>
              </a:solidFill>
              <a:effectLst/>
              <a:uLnTx/>
              <a:uFillTx/>
              <a:latin typeface="Segoe UI"/>
              <a:ea typeface="+mn-ea"/>
              <a:cs typeface="Segoe UI" pitchFamily="34" charset="0"/>
            </a:endParaRPr>
          </a:p>
          <a:p>
            <a:pPr defTabSz="932472" fontAlgn="base">
              <a:spcAft>
                <a:spcPct val="0"/>
              </a:spcAft>
              <a:defRPr/>
            </a:pPr>
            <a:r>
              <a:rPr kumimoji="0" lang="en-US" sz="1400" b="0" i="0" u="none" strike="noStrike" kern="1200" cap="none" spc="0" normalizeH="0" baseline="0" noProof="0" dirty="0">
                <a:ln w="3175">
                  <a:noFill/>
                </a:ln>
                <a:solidFill>
                  <a:schemeClr val="accent6"/>
                </a:solidFill>
                <a:effectLst/>
                <a:uLnTx/>
                <a:uFillTx/>
                <a:latin typeface="Segoe UI Semibold"/>
                <a:ea typeface="+mn-ea"/>
                <a:cs typeface="Segoe UI" pitchFamily="34" charset="0"/>
              </a:rPr>
              <a:t>Use slang, jargon, or informal language. </a:t>
            </a:r>
            <a:r>
              <a:rPr kumimoji="0" lang="en-US" sz="1200" b="0" i="0" u="none" strike="noStrike" kern="1200" cap="none" spc="0" normalizeH="0" baseline="0" noProof="0" dirty="0">
                <a:ln w="3175">
                  <a:noFill/>
                </a:ln>
                <a:solidFill>
                  <a:prstClr val="black"/>
                </a:solidFill>
                <a:effectLst/>
                <a:uLnTx/>
                <a:uFillTx/>
                <a:latin typeface="Segoe UI"/>
                <a:ea typeface="+mn-ea"/>
                <a:cs typeface="Segoe UI" pitchFamily="34" charset="0"/>
              </a:rPr>
              <a:t>This may cause Copilot to give low-quality, inappropriate or unprofessional responses.</a:t>
            </a:r>
          </a:p>
        </p:txBody>
      </p:sp>
      <p:sp>
        <p:nvSpPr>
          <p:cNvPr id="18" name="Rectangle: Rounded Corners 17">
            <a:hlinkClick r:id="rId2" action="ppaction://hlinksldjump"/>
            <a:extLst>
              <a:ext uri="{FF2B5EF4-FFF2-40B4-BE49-F238E27FC236}">
                <a16:creationId xmlns:a16="http://schemas.microsoft.com/office/drawing/2014/main" id="{123FD78A-5444-D1A2-AAD0-E43C3D46993D}"/>
              </a:ext>
            </a:extLst>
          </p:cNvPr>
          <p:cNvSpPr>
            <a:spLocks noGrp="1"/>
          </p:cNvSpPr>
          <p:nvPr/>
        </p:nvSpPr>
        <p:spPr bwMode="auto">
          <a:xfrm>
            <a:off x="769877" y="4409312"/>
            <a:ext cx="1031849" cy="427196"/>
          </a:xfrm>
          <a:prstGeom prst="roundRect">
            <a:avLst>
              <a:gd name="adj" fmla="val 11366"/>
            </a:avLst>
          </a:prstGeom>
          <a:gradFill flip="none" rotWithShape="1">
            <a:gsLst>
              <a:gs pos="0">
                <a:srgbClr val="0F6CBD"/>
              </a:gs>
              <a:gs pos="100000">
                <a:srgbClr val="9F51DE"/>
              </a:gs>
            </a:gsLst>
            <a:path path="circle">
              <a:fillToRect l="100000" t="100000"/>
            </a:path>
            <a:tileRect r="-100000" b="-100000"/>
          </a:gradFill>
          <a:ln w="9525" cap="flat" cmpd="sng" algn="ctr">
            <a:noFill/>
            <a:prstDash val="solid"/>
            <a:headEnd type="none" w="med" len="med"/>
            <a:tailEnd type="none" w="med" len="med"/>
          </a:ln>
          <a:effectLst>
            <a:outerShdw blurRad="50800" dist="38100" dir="5400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lt1"/>
                </a:solidFill>
                <a:effectLst/>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marL="0" marR="0" lvl="0" indent="0" algn="ctr" defTabSz="932472" rtl="0" eaLnBrk="1" fontAlgn="auto"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w="3175">
                  <a:noFill/>
                </a:ln>
                <a:solidFill>
                  <a:prstClr val="white"/>
                </a:solidFill>
                <a:effectLst/>
                <a:uLnTx/>
                <a:uFillTx/>
                <a:latin typeface="Segoe UI Semibold"/>
                <a:ea typeface="+mn-ea"/>
                <a:cs typeface="Segoe UI"/>
              </a:rPr>
              <a:t>Don’ts</a:t>
            </a:r>
          </a:p>
        </p:txBody>
      </p:sp>
    </p:spTree>
    <p:extLst>
      <p:ext uri="{BB962C8B-B14F-4D97-AF65-F5344CB8AC3E}">
        <p14:creationId xmlns:p14="http://schemas.microsoft.com/office/powerpoint/2010/main" val="18027718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fade">
                                      <p:cBhvr>
                                        <p:cTn id="11"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8"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E14545E8-C292-873E-1A90-2D5E589F60A6}"/>
              </a:ext>
              <a:ext uri="{C183D7F6-B498-43B3-948B-1728B52AA6E4}">
                <adec:decorative xmlns:adec="http://schemas.microsoft.com/office/drawing/2017/decorative" val="1"/>
              </a:ext>
            </a:extLst>
          </p:cNvPr>
          <p:cNvPicPr>
            <a:picLocks noChangeAspect="1" noChangeArrowheads="1"/>
          </p:cNvPicPr>
          <p:nvPr/>
        </p:nvPicPr>
        <p:blipFill>
          <a:blip r:embed="rId3" cstate="print">
            <a:alphaModFix/>
            <a:extLst>
              <a:ext uri="{28A0092B-C50C-407E-A947-70E740481C1C}">
                <a14:useLocalDpi xmlns:a14="http://schemas.microsoft.com/office/drawing/2010/main"/>
              </a:ext>
            </a:extLst>
          </a:blip>
          <a:srcRect/>
          <a:stretch>
            <a:fillRect/>
          </a:stretch>
        </p:blipFill>
        <p:spPr bwMode="auto">
          <a:xfrm>
            <a:off x="4727786" y="2130592"/>
            <a:ext cx="2736428" cy="272554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2A4FE3C6-7FCE-45A7-2A2B-124FDEEE2AE3}"/>
              </a:ext>
            </a:extLst>
          </p:cNvPr>
          <p:cNvSpPr>
            <a:spLocks noGrp="1"/>
          </p:cNvSpPr>
          <p:nvPr>
            <p:ph type="title"/>
          </p:nvPr>
        </p:nvSpPr>
        <p:spPr>
          <a:xfrm>
            <a:off x="588263" y="457200"/>
            <a:ext cx="11018520" cy="553998"/>
          </a:xfrm>
        </p:spPr>
        <p:txBody>
          <a:bodyPr vert="horz" wrap="square" lIns="0" tIns="0" rIns="0" bIns="0" rtlCol="0" anchor="t">
            <a:normAutofit/>
          </a:bodyPr>
          <a:lstStyle/>
          <a:p>
            <a:pPr defTabSz="914400"/>
            <a:r>
              <a:rPr lang="en-US" dirty="0">
                <a:gradFill flip="none" rotWithShape="1">
                  <a:gsLst>
                    <a:gs pos="50000">
                      <a:srgbClr val="8661C5"/>
                    </a:gs>
                    <a:gs pos="0">
                      <a:srgbClr val="3E76D4"/>
                    </a:gs>
                    <a:gs pos="100000">
                      <a:srgbClr val="C73ECC"/>
                    </a:gs>
                  </a:gsLst>
                  <a:lin ang="2700000" scaled="1"/>
                  <a:tileRect/>
                </a:gradFill>
                <a:cs typeface="+mn-cs"/>
              </a:rPr>
              <a:t>Click on the use case you’d like to review</a:t>
            </a:r>
          </a:p>
        </p:txBody>
      </p:sp>
      <p:sp>
        <p:nvSpPr>
          <p:cNvPr id="34" name="Rectangle 33" descr="Microsoft Copilot logo">
            <a:extLst>
              <a:ext uri="{FF2B5EF4-FFF2-40B4-BE49-F238E27FC236}">
                <a16:creationId xmlns:a16="http://schemas.microsoft.com/office/drawing/2014/main" id="{69C8D754-F0E5-964D-A98A-72974EA4120A}"/>
              </a:ext>
            </a:extLst>
          </p:cNvPr>
          <p:cNvSpPr/>
          <p:nvPr/>
        </p:nvSpPr>
        <p:spPr bwMode="auto">
          <a:xfrm>
            <a:off x="11950700" y="0"/>
            <a:ext cx="241300" cy="2413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4" name="Rectangle: Rounded Corners 3">
            <a:hlinkClick r:id="rId4" action="ppaction://hlinksldjump"/>
            <a:extLst>
              <a:ext uri="{FF2B5EF4-FFF2-40B4-BE49-F238E27FC236}">
                <a16:creationId xmlns:a16="http://schemas.microsoft.com/office/drawing/2014/main" id="{BBBE5FDB-B35D-605D-6959-F4B333A69D40}"/>
              </a:ext>
            </a:extLst>
          </p:cNvPr>
          <p:cNvSpPr>
            <a:spLocks noGrp="1"/>
          </p:cNvSpPr>
          <p:nvPr/>
        </p:nvSpPr>
        <p:spPr bwMode="auto">
          <a:xfrm>
            <a:off x="1192786" y="1249462"/>
            <a:ext cx="3381603" cy="1675924"/>
          </a:xfrm>
          <a:prstGeom prst="roundRect">
            <a:avLst>
              <a:gd name="adj" fmla="val 11366"/>
            </a:avLst>
          </a:prstGeom>
          <a:gradFill flip="none" rotWithShape="1">
            <a:gsLst>
              <a:gs pos="0">
                <a:srgbClr val="0F6CBD"/>
              </a:gs>
              <a:gs pos="100000">
                <a:srgbClr val="9F51DE"/>
              </a:gs>
            </a:gsLst>
            <a:lin ang="0" scaled="1"/>
            <a:tileRect/>
          </a:gradFill>
          <a:ln w="9525" cap="flat" cmpd="sng" algn="ctr">
            <a:noFill/>
            <a:prstDash val="solid"/>
            <a:headEnd type="none" w="med" len="med"/>
            <a:tailEnd type="none" w="med" len="med"/>
          </a:ln>
          <a:effectLst>
            <a:outerShdw blurRad="50800" dist="38100" dir="5400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lt1"/>
                </a:solidFill>
                <a:effectLst/>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marL="0" marR="0" lvl="0" indent="0" algn="ctr" defTabSz="932472" rtl="0" eaLnBrk="1" fontAlgn="auto"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w="3175">
                  <a:noFill/>
                </a:ln>
                <a:solidFill>
                  <a:prstClr val="white"/>
                </a:solidFill>
                <a:effectLst/>
                <a:uLnTx/>
                <a:uFillTx/>
                <a:latin typeface="Segoe UI Semibold"/>
                <a:ea typeface="+mn-ea"/>
                <a:cs typeface="Segoe UI"/>
              </a:rPr>
              <a:t>Keep </a:t>
            </a:r>
            <a:r>
              <a:rPr kumimoji="0" lang="en-US" sz="4800" b="0" i="0" u="none" strike="noStrike" kern="1200" cap="none" spc="0" normalizeH="0" baseline="0" noProof="0">
                <a:ln w="3175">
                  <a:noFill/>
                </a:ln>
                <a:solidFill>
                  <a:prstClr val="white"/>
                </a:solidFill>
                <a:effectLst/>
                <a:uLnTx/>
                <a:uFillTx/>
                <a:latin typeface="Segoe UI Semibold"/>
                <a:ea typeface="+mn-ea"/>
                <a:cs typeface="Segoe UI"/>
              </a:rPr>
              <a:t>Executives</a:t>
            </a:r>
            <a:r>
              <a:rPr kumimoji="0" lang="en-US" sz="2400" b="0" i="0" u="none" strike="noStrike" kern="1200" cap="none" spc="0" normalizeH="0" baseline="0" noProof="0">
                <a:ln w="3175">
                  <a:noFill/>
                </a:ln>
                <a:solidFill>
                  <a:prstClr val="white"/>
                </a:solidFill>
                <a:effectLst/>
                <a:uLnTx/>
                <a:uFillTx/>
                <a:latin typeface="Segoe UI Semibold"/>
                <a:ea typeface="+mn-ea"/>
                <a:cs typeface="Segoe UI"/>
              </a:rPr>
              <a:t> informed</a:t>
            </a:r>
          </a:p>
        </p:txBody>
      </p:sp>
      <p:sp>
        <p:nvSpPr>
          <p:cNvPr id="7" name="Rectangle: Rounded Corners 6">
            <a:hlinkClick r:id="" action="ppaction://noaction"/>
            <a:extLst>
              <a:ext uri="{FF2B5EF4-FFF2-40B4-BE49-F238E27FC236}">
                <a16:creationId xmlns:a16="http://schemas.microsoft.com/office/drawing/2014/main" id="{634CA5DE-BAAC-D16D-6B10-978287C1F5C5}"/>
              </a:ext>
            </a:extLst>
          </p:cNvPr>
          <p:cNvSpPr>
            <a:spLocks noGrp="1"/>
          </p:cNvSpPr>
          <p:nvPr/>
        </p:nvSpPr>
        <p:spPr bwMode="auto">
          <a:xfrm>
            <a:off x="7617611" y="1249462"/>
            <a:ext cx="3381603" cy="1675924"/>
          </a:xfrm>
          <a:prstGeom prst="roundRect">
            <a:avLst>
              <a:gd name="adj" fmla="val 11366"/>
            </a:avLst>
          </a:prstGeom>
          <a:gradFill flip="none" rotWithShape="1">
            <a:gsLst>
              <a:gs pos="0">
                <a:srgbClr val="0F6CBD"/>
              </a:gs>
              <a:gs pos="100000">
                <a:srgbClr val="9F51DE"/>
              </a:gs>
            </a:gsLst>
            <a:lin ang="0" scaled="1"/>
            <a:tileRect/>
          </a:gradFill>
          <a:ln w="9525" cap="flat" cmpd="sng" algn="ctr">
            <a:noFill/>
            <a:prstDash val="solid"/>
            <a:headEnd type="none" w="med" len="med"/>
            <a:tailEnd type="none" w="med" len="med"/>
          </a:ln>
          <a:effectLst>
            <a:outerShdw blurRad="50800" dist="38100" dir="5400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lt1"/>
                </a:solidFill>
                <a:effectLst/>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marL="0" marR="0" lvl="0" indent="0" algn="ctr" defTabSz="932472" rtl="0" eaLnBrk="1" fontAlgn="auto"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w="3175">
                  <a:noFill/>
                </a:ln>
                <a:solidFill>
                  <a:prstClr val="white"/>
                </a:solidFill>
                <a:effectLst/>
                <a:uLnTx/>
                <a:uFillTx/>
                <a:latin typeface="Segoe UI Semibold"/>
                <a:ea typeface="+mn-ea"/>
                <a:cs typeface="Segoe UI"/>
              </a:rPr>
              <a:t>Keep your </a:t>
            </a:r>
            <a:r>
              <a:rPr kumimoji="0" lang="en-US" sz="4800" b="0" i="0" u="none" strike="noStrike" kern="1200" cap="none" spc="0" normalizeH="0" baseline="0" noProof="0">
                <a:ln w="3175">
                  <a:noFill/>
                </a:ln>
                <a:solidFill>
                  <a:prstClr val="white"/>
                </a:solidFill>
                <a:effectLst/>
                <a:uLnTx/>
                <a:uFillTx/>
                <a:latin typeface="Segoe UI Semibold"/>
                <a:ea typeface="+mn-ea"/>
                <a:cs typeface="Segoe UI"/>
              </a:rPr>
              <a:t>Operations</a:t>
            </a:r>
            <a:r>
              <a:rPr kumimoji="0" lang="en-US" sz="2400" b="0" i="0" u="none" strike="noStrike" kern="1200" cap="none" spc="0" normalizeH="0" baseline="0" noProof="0">
                <a:ln w="3175">
                  <a:noFill/>
                </a:ln>
                <a:solidFill>
                  <a:prstClr val="white"/>
                </a:solidFill>
                <a:effectLst/>
                <a:uLnTx/>
                <a:uFillTx/>
                <a:latin typeface="Segoe UI Semibold"/>
                <a:ea typeface="+mn-ea"/>
                <a:cs typeface="Segoe UI"/>
              </a:rPr>
              <a:t> running smoothly</a:t>
            </a:r>
          </a:p>
        </p:txBody>
      </p:sp>
      <p:sp>
        <p:nvSpPr>
          <p:cNvPr id="3" name="Rectangle: Rounded Corners 2">
            <a:hlinkClick r:id="rId5" action="ppaction://hlinksldjump"/>
            <a:extLst>
              <a:ext uri="{FF2B5EF4-FFF2-40B4-BE49-F238E27FC236}">
                <a16:creationId xmlns:a16="http://schemas.microsoft.com/office/drawing/2014/main" id="{4E6AE0C6-54C9-4E3A-9E92-7F9C3FEB21F2}"/>
              </a:ext>
            </a:extLst>
          </p:cNvPr>
          <p:cNvSpPr>
            <a:spLocks noGrp="1"/>
          </p:cNvSpPr>
          <p:nvPr/>
        </p:nvSpPr>
        <p:spPr bwMode="auto">
          <a:xfrm>
            <a:off x="586799" y="3055451"/>
            <a:ext cx="2738245" cy="1675924"/>
          </a:xfrm>
          <a:prstGeom prst="roundRect">
            <a:avLst>
              <a:gd name="adj" fmla="val 11366"/>
            </a:avLst>
          </a:prstGeom>
          <a:gradFill flip="none" rotWithShape="1">
            <a:gsLst>
              <a:gs pos="0">
                <a:srgbClr val="0F6CBD"/>
              </a:gs>
              <a:gs pos="100000">
                <a:srgbClr val="9F51DE"/>
              </a:gs>
            </a:gsLst>
            <a:lin ang="0" scaled="1"/>
            <a:tileRect/>
          </a:gradFill>
          <a:ln w="9525" cap="flat" cmpd="sng" algn="ctr">
            <a:noFill/>
            <a:prstDash val="solid"/>
            <a:headEnd type="none" w="med" len="med"/>
            <a:tailEnd type="none" w="med" len="med"/>
          </a:ln>
          <a:effectLst>
            <a:outerShdw blurRad="50800" dist="38100" dir="5400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lt1"/>
                </a:solidFill>
                <a:effectLst/>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marL="0" marR="0" lvl="0" indent="0" algn="ctr" defTabSz="932472" rtl="0" eaLnBrk="1" fontAlgn="auto"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w="3175">
                  <a:noFill/>
                </a:ln>
                <a:solidFill>
                  <a:prstClr val="white"/>
                </a:solidFill>
                <a:effectLst/>
                <a:uLnTx/>
                <a:uFillTx/>
                <a:latin typeface="Segoe UI Semibold"/>
                <a:ea typeface="+mn-ea"/>
                <a:cs typeface="Segoe UI"/>
              </a:rPr>
              <a:t>Streamline </a:t>
            </a:r>
            <a:r>
              <a:rPr kumimoji="0" lang="en-US" sz="4800" b="0" i="0" u="none" strike="noStrike" kern="1200" cap="none" spc="0" normalizeH="0" baseline="0" noProof="0">
                <a:ln w="3175">
                  <a:noFill/>
                </a:ln>
                <a:solidFill>
                  <a:prstClr val="white"/>
                </a:solidFill>
                <a:effectLst/>
                <a:uLnTx/>
                <a:uFillTx/>
                <a:latin typeface="Segoe UI Semibold"/>
                <a:ea typeface="+mn-ea"/>
                <a:cs typeface="Segoe UI"/>
              </a:rPr>
              <a:t>Finance</a:t>
            </a:r>
            <a:r>
              <a:rPr kumimoji="0" lang="en-US" sz="2400" b="0" i="0" u="none" strike="noStrike" kern="1200" cap="none" spc="0" normalizeH="0" baseline="0" noProof="0">
                <a:ln w="3175">
                  <a:noFill/>
                </a:ln>
                <a:solidFill>
                  <a:prstClr val="white"/>
                </a:solidFill>
                <a:effectLst/>
                <a:uLnTx/>
                <a:uFillTx/>
                <a:latin typeface="Segoe UI Semibold"/>
                <a:ea typeface="+mn-ea"/>
                <a:cs typeface="Segoe UI"/>
              </a:rPr>
              <a:t> decisions</a:t>
            </a:r>
          </a:p>
        </p:txBody>
      </p:sp>
      <p:sp>
        <p:nvSpPr>
          <p:cNvPr id="5" name="Rectangle: Rounded Corners 4">
            <a:hlinkClick r:id="rId6" action="ppaction://hlinksldjump"/>
            <a:extLst>
              <a:ext uri="{FF2B5EF4-FFF2-40B4-BE49-F238E27FC236}">
                <a16:creationId xmlns:a16="http://schemas.microsoft.com/office/drawing/2014/main" id="{1C0064B0-9C16-9E5A-E863-037090AE1608}"/>
              </a:ext>
            </a:extLst>
          </p:cNvPr>
          <p:cNvSpPr>
            <a:spLocks noGrp="1"/>
          </p:cNvSpPr>
          <p:nvPr/>
        </p:nvSpPr>
        <p:spPr bwMode="auto">
          <a:xfrm>
            <a:off x="8866955" y="3046675"/>
            <a:ext cx="2738245" cy="1675924"/>
          </a:xfrm>
          <a:prstGeom prst="roundRect">
            <a:avLst>
              <a:gd name="adj" fmla="val 11366"/>
            </a:avLst>
          </a:prstGeom>
          <a:gradFill flip="none" rotWithShape="1">
            <a:gsLst>
              <a:gs pos="0">
                <a:srgbClr val="0F6CBD"/>
              </a:gs>
              <a:gs pos="100000">
                <a:srgbClr val="9F51DE"/>
              </a:gs>
            </a:gsLst>
            <a:lin ang="0" scaled="1"/>
            <a:tileRect/>
          </a:gradFill>
          <a:ln w="9525" cap="flat" cmpd="sng" algn="ctr">
            <a:noFill/>
            <a:prstDash val="solid"/>
            <a:headEnd type="none" w="med" len="med"/>
            <a:tailEnd type="none" w="med" len="med"/>
          </a:ln>
          <a:effectLst>
            <a:outerShdw blurRad="50800" dist="38100" dir="5400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lt1"/>
                </a:solidFill>
                <a:effectLst/>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marL="0" marR="0" lvl="0" indent="0" algn="ctr" defTabSz="932472" rtl="0" eaLnBrk="1" fontAlgn="auto"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w="3175">
                  <a:noFill/>
                </a:ln>
                <a:solidFill>
                  <a:prstClr val="white"/>
                </a:solidFill>
                <a:effectLst/>
                <a:uLnTx/>
                <a:uFillTx/>
                <a:latin typeface="Segoe UI Semibold"/>
                <a:ea typeface="+mn-ea"/>
                <a:cs typeface="Segoe UI"/>
              </a:rPr>
              <a:t>Help </a:t>
            </a:r>
            <a:r>
              <a:rPr kumimoji="0" lang="en-US" sz="4800" b="0" i="0" u="none" strike="noStrike" kern="1200" cap="none" spc="0" normalizeH="0" baseline="0" noProof="0">
                <a:ln w="3175">
                  <a:noFill/>
                </a:ln>
                <a:solidFill>
                  <a:prstClr val="white"/>
                </a:solidFill>
                <a:effectLst/>
                <a:uLnTx/>
                <a:uFillTx/>
                <a:latin typeface="Segoe UI Semibold"/>
                <a:ea typeface="+mn-ea"/>
                <a:cs typeface="Segoe UI"/>
              </a:rPr>
              <a:t>HR</a:t>
            </a:r>
            <a:r>
              <a:rPr kumimoji="0" lang="en-US" sz="2400" b="0" i="0" u="none" strike="noStrike" kern="1200" cap="none" spc="0" normalizeH="0" baseline="0" noProof="0">
                <a:ln w="3175">
                  <a:noFill/>
                </a:ln>
                <a:solidFill>
                  <a:prstClr val="white"/>
                </a:solidFill>
                <a:effectLst/>
                <a:uLnTx/>
                <a:uFillTx/>
                <a:latin typeface="Segoe UI Semibold"/>
                <a:ea typeface="+mn-ea"/>
                <a:cs typeface="Segoe UI"/>
              </a:rPr>
              <a:t> with hiring and engagement</a:t>
            </a:r>
          </a:p>
        </p:txBody>
      </p:sp>
      <p:sp>
        <p:nvSpPr>
          <p:cNvPr id="9" name="Rectangle: Rounded Corners 8">
            <a:hlinkClick r:id="rId7" action="ppaction://hlinksldjump"/>
            <a:extLst>
              <a:ext uri="{FF2B5EF4-FFF2-40B4-BE49-F238E27FC236}">
                <a16:creationId xmlns:a16="http://schemas.microsoft.com/office/drawing/2014/main" id="{6AB1B594-FC5F-EF00-3D8A-2880DB001515}"/>
              </a:ext>
            </a:extLst>
          </p:cNvPr>
          <p:cNvSpPr>
            <a:spLocks noGrp="1"/>
          </p:cNvSpPr>
          <p:nvPr/>
        </p:nvSpPr>
        <p:spPr bwMode="auto">
          <a:xfrm>
            <a:off x="1192786" y="4861440"/>
            <a:ext cx="3381603" cy="1675924"/>
          </a:xfrm>
          <a:prstGeom prst="roundRect">
            <a:avLst>
              <a:gd name="adj" fmla="val 11366"/>
            </a:avLst>
          </a:prstGeom>
          <a:gradFill flip="none" rotWithShape="1">
            <a:gsLst>
              <a:gs pos="0">
                <a:srgbClr val="0F6CBD"/>
              </a:gs>
              <a:gs pos="100000">
                <a:srgbClr val="9F51DE"/>
              </a:gs>
            </a:gsLst>
            <a:lin ang="0" scaled="1"/>
            <a:tileRect/>
          </a:gradFill>
          <a:ln w="9525" cap="flat" cmpd="sng" algn="ctr">
            <a:noFill/>
            <a:prstDash val="solid"/>
            <a:headEnd type="none" w="med" len="med"/>
            <a:tailEnd type="none" w="med" len="med"/>
          </a:ln>
          <a:effectLst>
            <a:outerShdw blurRad="50800" dist="38100" dir="5400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lt1"/>
                </a:solidFill>
                <a:effectLst/>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marL="0" marR="0" lvl="0" indent="0" algn="ctr" defTabSz="932472" rtl="0" eaLnBrk="1" fontAlgn="auto"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w="3175">
                  <a:noFill/>
                </a:ln>
                <a:solidFill>
                  <a:prstClr val="white"/>
                </a:solidFill>
                <a:effectLst/>
                <a:uLnTx/>
                <a:uFillTx/>
                <a:latin typeface="Segoe UI Semibold"/>
                <a:ea typeface="+mn-ea"/>
                <a:cs typeface="Segoe UI"/>
              </a:rPr>
              <a:t>Boost </a:t>
            </a:r>
            <a:r>
              <a:rPr kumimoji="0" lang="en-US" sz="4800" b="0" i="0" u="none" strike="noStrike" kern="1200" cap="none" spc="0" normalizeH="0" baseline="0" noProof="0">
                <a:ln w="3175">
                  <a:noFill/>
                </a:ln>
                <a:solidFill>
                  <a:prstClr val="white"/>
                </a:solidFill>
                <a:effectLst/>
                <a:uLnTx/>
                <a:uFillTx/>
                <a:latin typeface="Segoe UI Semibold"/>
                <a:ea typeface="+mn-ea"/>
                <a:cs typeface="Segoe UI"/>
              </a:rPr>
              <a:t>Marketing</a:t>
            </a:r>
            <a:r>
              <a:rPr kumimoji="0" lang="en-US" sz="2400" b="0" i="0" u="none" strike="noStrike" kern="1200" cap="none" spc="0" normalizeH="0" baseline="0" noProof="0">
                <a:ln w="3175">
                  <a:noFill/>
                </a:ln>
                <a:solidFill>
                  <a:prstClr val="white"/>
                </a:solidFill>
                <a:effectLst/>
                <a:uLnTx/>
                <a:uFillTx/>
                <a:latin typeface="Segoe UI Semibold"/>
                <a:ea typeface="+mn-ea"/>
                <a:cs typeface="Segoe UI"/>
              </a:rPr>
              <a:t> speed and creativity</a:t>
            </a:r>
          </a:p>
        </p:txBody>
      </p:sp>
      <p:sp>
        <p:nvSpPr>
          <p:cNvPr id="10" name="Rectangle: Rounded Corners 9">
            <a:extLst>
              <a:ext uri="{FF2B5EF4-FFF2-40B4-BE49-F238E27FC236}">
                <a16:creationId xmlns:a16="http://schemas.microsoft.com/office/drawing/2014/main" id="{AACB3052-81CC-9700-D43A-27D5F8698D14}"/>
              </a:ext>
            </a:extLst>
          </p:cNvPr>
          <p:cNvSpPr>
            <a:spLocks noGrp="1"/>
          </p:cNvSpPr>
          <p:nvPr/>
        </p:nvSpPr>
        <p:spPr bwMode="auto">
          <a:xfrm>
            <a:off x="4856921" y="5249971"/>
            <a:ext cx="2478158" cy="1293197"/>
          </a:xfrm>
          <a:prstGeom prst="roundRect">
            <a:avLst>
              <a:gd name="adj" fmla="val 12852"/>
            </a:avLst>
          </a:prstGeom>
          <a:gradFill flip="none" rotWithShape="1">
            <a:gsLst>
              <a:gs pos="0">
                <a:srgbClr val="0F6CBD"/>
              </a:gs>
              <a:gs pos="100000">
                <a:srgbClr val="9F51DE"/>
              </a:gs>
            </a:gsLst>
            <a:lin ang="0" scaled="1"/>
            <a:tileRect/>
          </a:gradFill>
          <a:ln w="9525" cap="flat" cmpd="sng" algn="ctr">
            <a:noFill/>
            <a:prstDash val="solid"/>
            <a:headEnd type="none" w="med" len="med"/>
            <a:tailEnd type="none" w="med" len="med"/>
          </a:ln>
          <a:effectLst>
            <a:outerShdw blurRad="50800" dist="38100" dir="5400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lt1"/>
                </a:solidFill>
                <a:effectLst/>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marL="0" marR="0" lvl="0" indent="0" algn="ctr" defTabSz="932472" rtl="0" eaLnBrk="1" fontAlgn="auto"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w="3175">
                  <a:noFill/>
                </a:ln>
                <a:solidFill>
                  <a:prstClr val="white"/>
                </a:solidFill>
                <a:effectLst/>
                <a:uLnTx/>
                <a:uFillTx/>
                <a:latin typeface="Segoe UI Semibold"/>
                <a:ea typeface="+mn-ea"/>
                <a:cs typeface="Segoe UI"/>
              </a:rPr>
              <a:t>Amplify </a:t>
            </a:r>
            <a:r>
              <a:rPr kumimoji="0" lang="en-US" sz="4800" b="0" i="0" u="none" strike="noStrike" kern="1200" cap="none" spc="0" normalizeH="0" baseline="0" noProof="0">
                <a:ln w="3175">
                  <a:noFill/>
                </a:ln>
                <a:solidFill>
                  <a:prstClr val="white"/>
                </a:solidFill>
                <a:effectLst/>
                <a:uLnTx/>
                <a:uFillTx/>
                <a:latin typeface="Segoe UI Semibold"/>
                <a:ea typeface="+mn-ea"/>
                <a:cs typeface="Segoe UI"/>
              </a:rPr>
              <a:t>IT</a:t>
            </a:r>
            <a:r>
              <a:rPr kumimoji="0" lang="en-US" sz="2400" b="0" i="0" u="none" strike="noStrike" kern="1200" cap="none" spc="0" normalizeH="0" baseline="0" noProof="0">
                <a:ln w="3175">
                  <a:noFill/>
                </a:ln>
                <a:solidFill>
                  <a:prstClr val="white"/>
                </a:solidFill>
                <a:effectLst/>
                <a:uLnTx/>
                <a:uFillTx/>
                <a:latin typeface="Segoe UI Semibold"/>
                <a:ea typeface="+mn-ea"/>
                <a:cs typeface="Segoe UI"/>
              </a:rPr>
              <a:t> efficiency</a:t>
            </a:r>
          </a:p>
        </p:txBody>
      </p:sp>
      <p:sp>
        <p:nvSpPr>
          <p:cNvPr id="8" name="Rectangle: Rounded Corners 3">
            <a:hlinkClick r:id="rId8" action="ppaction://hlinksldjump"/>
            <a:extLst>
              <a:ext uri="{FF2B5EF4-FFF2-40B4-BE49-F238E27FC236}">
                <a16:creationId xmlns:a16="http://schemas.microsoft.com/office/drawing/2014/main" id="{1B2E46AE-A7C1-4A16-A0AC-E24A500B8CD8}"/>
              </a:ext>
            </a:extLst>
          </p:cNvPr>
          <p:cNvSpPr txBox="1">
            <a:spLocks/>
          </p:cNvSpPr>
          <p:nvPr/>
        </p:nvSpPr>
        <p:spPr bwMode="auto">
          <a:xfrm>
            <a:off x="7617611" y="4861440"/>
            <a:ext cx="3381603" cy="1675924"/>
          </a:xfrm>
          <a:prstGeom prst="roundRect">
            <a:avLst>
              <a:gd name="adj" fmla="val 11366"/>
            </a:avLst>
          </a:prstGeom>
          <a:gradFill flip="none" rotWithShape="1">
            <a:gsLst>
              <a:gs pos="0">
                <a:srgbClr val="0F6CBD"/>
              </a:gs>
              <a:gs pos="100000">
                <a:srgbClr val="9F51DE"/>
              </a:gs>
            </a:gsLst>
            <a:lin ang="0" scaled="1"/>
            <a:tileRect/>
          </a:gradFill>
          <a:ln w="9525" cap="flat" cmpd="sng" algn="ctr">
            <a:noFill/>
            <a:prstDash val="solid"/>
            <a:headEnd type="none" w="med" len="med"/>
            <a:tailEnd type="none" w="med" len="med"/>
          </a:ln>
          <a:effectLst>
            <a:outerShdw blurRad="50800" dist="38100" dir="5400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en-US"/>
            </a:defPPr>
            <a:lvl1pPr algn="ctr" defTabSz="932472">
              <a:spcBef>
                <a:spcPct val="0"/>
              </a:spcBef>
              <a:spcAft>
                <a:spcPct val="0"/>
              </a:spcAft>
              <a:defRPr sz="2000">
                <a:solidFill>
                  <a:schemeClr val="bg1"/>
                </a:solidFill>
                <a:latin typeface="+mj-lt"/>
                <a:cs typeface="Segoe UI"/>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marL="0" marR="0" lvl="0" indent="0" algn="ctr" defTabSz="932472" rtl="0" eaLnBrk="1" fontAlgn="auto"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prstClr val="white"/>
                </a:solidFill>
                <a:effectLst/>
                <a:uLnTx/>
                <a:uFillTx/>
                <a:latin typeface="Segoe UI Semibold"/>
                <a:ea typeface="+mn-ea"/>
                <a:cs typeface="Segoe UI"/>
              </a:rPr>
              <a:t>Give your </a:t>
            </a:r>
            <a:r>
              <a:rPr kumimoji="0" lang="en-US" sz="4800" b="0" i="0" u="none" strike="noStrike" kern="1200" cap="none" spc="0" normalizeH="0" baseline="0" noProof="0">
                <a:ln>
                  <a:noFill/>
                </a:ln>
                <a:solidFill>
                  <a:prstClr val="white"/>
                </a:solidFill>
                <a:effectLst/>
                <a:uLnTx/>
                <a:uFillTx/>
                <a:latin typeface="Segoe UI Semibold"/>
                <a:ea typeface="+mn-ea"/>
                <a:cs typeface="Segoe UI"/>
              </a:rPr>
              <a:t>Sales</a:t>
            </a:r>
            <a:r>
              <a:rPr kumimoji="0" lang="en-US" sz="2400" b="0" i="0" u="none" strike="noStrike" kern="1200" cap="none" spc="0" normalizeH="0" baseline="0" noProof="0">
                <a:ln>
                  <a:noFill/>
                </a:ln>
                <a:solidFill>
                  <a:prstClr val="white"/>
                </a:solidFill>
                <a:effectLst/>
                <a:uLnTx/>
                <a:uFillTx/>
                <a:latin typeface="Segoe UI Semibold"/>
                <a:ea typeface="+mn-ea"/>
                <a:cs typeface="Segoe UI"/>
              </a:rPr>
              <a:t> team an AI assistant to close deals</a:t>
            </a:r>
          </a:p>
        </p:txBody>
      </p:sp>
    </p:spTree>
    <p:extLst>
      <p:ext uri="{BB962C8B-B14F-4D97-AF65-F5344CB8AC3E}">
        <p14:creationId xmlns:p14="http://schemas.microsoft.com/office/powerpoint/2010/main" val="42599215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P spid="3" grpId="0" animBg="1"/>
      <p:bldP spid="5" grpId="0" animBg="1"/>
      <p:bldP spid="9" grpId="0" animBg="1"/>
      <p:bldP spid="10" grpId="0" animBg="1"/>
      <p:bldP spid="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7E4657F2-A9EC-F441-A58D-78C20F042CDC}"/>
              </a:ext>
              <a:ext uri="{C183D7F6-B498-43B3-948B-1728B52AA6E4}">
                <adec:decorative xmlns:adec="http://schemas.microsoft.com/office/drawing/2017/decorative" val="1"/>
              </a:ext>
            </a:extLst>
          </p:cNvPr>
          <p:cNvGrpSpPr/>
          <p:nvPr/>
        </p:nvGrpSpPr>
        <p:grpSpPr>
          <a:xfrm>
            <a:off x="0" y="1672999"/>
            <a:ext cx="12188952" cy="4713514"/>
            <a:chOff x="0" y="1672999"/>
            <a:chExt cx="12188952" cy="4713514"/>
          </a:xfrm>
        </p:grpSpPr>
        <p:sp>
          <p:nvSpPr>
            <p:cNvPr id="85" name="Rectangle: Rounded Corners 6">
              <a:extLst>
                <a:ext uri="{FF2B5EF4-FFF2-40B4-BE49-F238E27FC236}">
                  <a16:creationId xmlns:a16="http://schemas.microsoft.com/office/drawing/2014/main" id="{E12E8C25-A98A-BEBC-B3FF-D66385845675}"/>
                </a:ext>
                <a:ext uri="{C183D7F6-B498-43B3-948B-1728B52AA6E4}">
                  <adec:decorative xmlns:adec="http://schemas.microsoft.com/office/drawing/2017/decorative" val="1"/>
                </a:ext>
              </a:extLst>
            </p:cNvPr>
            <p:cNvSpPr>
              <a:spLocks/>
            </p:cNvSpPr>
            <p:nvPr/>
          </p:nvSpPr>
          <p:spPr bwMode="auto">
            <a:xfrm>
              <a:off x="588263" y="1715723"/>
              <a:ext cx="3315412" cy="2097087"/>
            </a:xfrm>
            <a:prstGeom prst="round2SameRect">
              <a:avLst>
                <a:gd name="adj1" fmla="val 0"/>
                <a:gd name="adj2" fmla="val 7267"/>
              </a:avLst>
            </a:prstGeom>
            <a:solidFill>
              <a:schemeClr val="bg1">
                <a:alpha val="73444"/>
              </a:schemeClr>
            </a:solidFill>
            <a:ln w="12700">
              <a:solidFill>
                <a:schemeClr val="bg1"/>
              </a:solid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01" name="Rectangle: Rounded Corners 6">
              <a:extLst>
                <a:ext uri="{FF2B5EF4-FFF2-40B4-BE49-F238E27FC236}">
                  <a16:creationId xmlns:a16="http://schemas.microsoft.com/office/drawing/2014/main" id="{3DADF4B0-A487-892A-CE2E-A5EF752109E1}"/>
                </a:ext>
                <a:ext uri="{C183D7F6-B498-43B3-948B-1728B52AA6E4}">
                  <adec:decorative xmlns:adec="http://schemas.microsoft.com/office/drawing/2017/decorative" val="1"/>
                </a:ext>
              </a:extLst>
            </p:cNvPr>
            <p:cNvSpPr>
              <a:spLocks/>
            </p:cNvSpPr>
            <p:nvPr/>
          </p:nvSpPr>
          <p:spPr bwMode="auto">
            <a:xfrm>
              <a:off x="4323378" y="1715723"/>
              <a:ext cx="3315412" cy="2097087"/>
            </a:xfrm>
            <a:prstGeom prst="round2SameRect">
              <a:avLst>
                <a:gd name="adj1" fmla="val 0"/>
                <a:gd name="adj2" fmla="val 7267"/>
              </a:avLst>
            </a:prstGeom>
            <a:solidFill>
              <a:schemeClr val="bg1">
                <a:alpha val="73444"/>
              </a:schemeClr>
            </a:solidFill>
            <a:ln w="12700">
              <a:solidFill>
                <a:schemeClr val="bg1"/>
              </a:solid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11" name="Rectangle: Rounded Corners 6">
              <a:extLst>
                <a:ext uri="{FF2B5EF4-FFF2-40B4-BE49-F238E27FC236}">
                  <a16:creationId xmlns:a16="http://schemas.microsoft.com/office/drawing/2014/main" id="{215016A0-3137-7876-4A12-4FF21526844C}"/>
                </a:ext>
                <a:ext uri="{C183D7F6-B498-43B3-948B-1728B52AA6E4}">
                  <adec:decorative xmlns:adec="http://schemas.microsoft.com/office/drawing/2017/decorative" val="1"/>
                </a:ext>
              </a:extLst>
            </p:cNvPr>
            <p:cNvSpPr>
              <a:spLocks/>
            </p:cNvSpPr>
            <p:nvPr/>
          </p:nvSpPr>
          <p:spPr bwMode="auto">
            <a:xfrm>
              <a:off x="8062557" y="1687513"/>
              <a:ext cx="3315412" cy="2097087"/>
            </a:xfrm>
            <a:prstGeom prst="round2SameRect">
              <a:avLst>
                <a:gd name="adj1" fmla="val 0"/>
                <a:gd name="adj2" fmla="val 7267"/>
              </a:avLst>
            </a:prstGeom>
            <a:solidFill>
              <a:schemeClr val="bg1">
                <a:alpha val="73444"/>
              </a:schemeClr>
            </a:solidFill>
            <a:ln w="12700">
              <a:solidFill>
                <a:schemeClr val="bg1"/>
              </a:solid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5" name="Rectangle: Rounded Corners 3">
              <a:extLst>
                <a:ext uri="{FF2B5EF4-FFF2-40B4-BE49-F238E27FC236}">
                  <a16:creationId xmlns:a16="http://schemas.microsoft.com/office/drawing/2014/main" id="{AE163E81-74E2-C884-0BF7-D8F17C2F7A16}"/>
                </a:ext>
                <a:ext uri="{C183D7F6-B498-43B3-948B-1728B52AA6E4}">
                  <adec:decorative xmlns:adec="http://schemas.microsoft.com/office/drawing/2017/decorative" val="1"/>
                </a:ext>
              </a:extLst>
            </p:cNvPr>
            <p:cNvSpPr/>
            <p:nvPr/>
          </p:nvSpPr>
          <p:spPr bwMode="auto">
            <a:xfrm>
              <a:off x="0" y="1672999"/>
              <a:ext cx="12188952" cy="45719"/>
            </a:xfrm>
            <a:prstGeom prst="roundRect">
              <a:avLst>
                <a:gd name="adj" fmla="val 11366"/>
              </a:avLst>
            </a:prstGeom>
            <a:gradFill flip="none" rotWithShape="1">
              <a:gsLst>
                <a:gs pos="0">
                  <a:srgbClr val="0F6CBD"/>
                </a:gs>
                <a:gs pos="100000">
                  <a:srgbClr val="9F51DE"/>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Segoe UI" pitchFamily="34" charset="0"/>
              </a:endParaRPr>
            </a:p>
          </p:txBody>
        </p:sp>
        <p:sp>
          <p:nvSpPr>
            <p:cNvPr id="121" name="Rectangle: Rounded Corners 6">
              <a:extLst>
                <a:ext uri="{FF2B5EF4-FFF2-40B4-BE49-F238E27FC236}">
                  <a16:creationId xmlns:a16="http://schemas.microsoft.com/office/drawing/2014/main" id="{3C200529-C97A-62A0-3B90-ED8DF98BA07E}"/>
                </a:ext>
                <a:ext uri="{C183D7F6-B498-43B3-948B-1728B52AA6E4}">
                  <adec:decorative xmlns:adec="http://schemas.microsoft.com/office/drawing/2017/decorative" val="1"/>
                </a:ext>
              </a:extLst>
            </p:cNvPr>
            <p:cNvSpPr>
              <a:spLocks/>
            </p:cNvSpPr>
            <p:nvPr/>
          </p:nvSpPr>
          <p:spPr bwMode="auto">
            <a:xfrm>
              <a:off x="588263" y="4289426"/>
              <a:ext cx="3315412" cy="2097087"/>
            </a:xfrm>
            <a:prstGeom prst="round2SameRect">
              <a:avLst>
                <a:gd name="adj1" fmla="val 0"/>
                <a:gd name="adj2" fmla="val 7267"/>
              </a:avLst>
            </a:prstGeom>
            <a:solidFill>
              <a:schemeClr val="bg1">
                <a:alpha val="73444"/>
              </a:schemeClr>
            </a:solidFill>
            <a:ln w="12700">
              <a:solidFill>
                <a:schemeClr val="bg1"/>
              </a:solid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37" name="Rectangle: Rounded Corners 6">
              <a:extLst>
                <a:ext uri="{FF2B5EF4-FFF2-40B4-BE49-F238E27FC236}">
                  <a16:creationId xmlns:a16="http://schemas.microsoft.com/office/drawing/2014/main" id="{0313CA16-024E-4F51-A4B5-6BB860B96FF6}"/>
                </a:ext>
                <a:ext uri="{C183D7F6-B498-43B3-948B-1728B52AA6E4}">
                  <adec:decorative xmlns:adec="http://schemas.microsoft.com/office/drawing/2017/decorative" val="1"/>
                </a:ext>
              </a:extLst>
            </p:cNvPr>
            <p:cNvSpPr>
              <a:spLocks/>
            </p:cNvSpPr>
            <p:nvPr/>
          </p:nvSpPr>
          <p:spPr bwMode="auto">
            <a:xfrm>
              <a:off x="4323378" y="4289426"/>
              <a:ext cx="3315412" cy="2097087"/>
            </a:xfrm>
            <a:prstGeom prst="round2SameRect">
              <a:avLst>
                <a:gd name="adj1" fmla="val 0"/>
                <a:gd name="adj2" fmla="val 7267"/>
              </a:avLst>
            </a:prstGeom>
            <a:solidFill>
              <a:schemeClr val="bg1">
                <a:alpha val="73444"/>
              </a:schemeClr>
            </a:solidFill>
            <a:ln w="12700">
              <a:solidFill>
                <a:schemeClr val="bg1"/>
              </a:solid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58" name="Rectangle: Rounded Corners 6">
              <a:extLst>
                <a:ext uri="{FF2B5EF4-FFF2-40B4-BE49-F238E27FC236}">
                  <a16:creationId xmlns:a16="http://schemas.microsoft.com/office/drawing/2014/main" id="{44793C59-2970-BC3B-2533-079C5F511789}"/>
                </a:ext>
                <a:ext uri="{C183D7F6-B498-43B3-948B-1728B52AA6E4}">
                  <adec:decorative xmlns:adec="http://schemas.microsoft.com/office/drawing/2017/decorative" val="1"/>
                </a:ext>
              </a:extLst>
            </p:cNvPr>
            <p:cNvSpPr>
              <a:spLocks/>
            </p:cNvSpPr>
            <p:nvPr/>
          </p:nvSpPr>
          <p:spPr bwMode="auto">
            <a:xfrm>
              <a:off x="8062557" y="4289426"/>
              <a:ext cx="3315412" cy="2097087"/>
            </a:xfrm>
            <a:prstGeom prst="round2SameRect">
              <a:avLst>
                <a:gd name="adj1" fmla="val 0"/>
                <a:gd name="adj2" fmla="val 7267"/>
              </a:avLst>
            </a:prstGeom>
            <a:solidFill>
              <a:schemeClr val="bg1">
                <a:alpha val="73444"/>
              </a:schemeClr>
            </a:solidFill>
            <a:ln w="12700">
              <a:solidFill>
                <a:schemeClr val="bg1"/>
              </a:solid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67" name="Rectangle: Rounded Corners 3">
              <a:extLst>
                <a:ext uri="{FF2B5EF4-FFF2-40B4-BE49-F238E27FC236}">
                  <a16:creationId xmlns:a16="http://schemas.microsoft.com/office/drawing/2014/main" id="{92B07488-37CD-E7CC-CC39-97BA5891DBCA}"/>
                </a:ext>
                <a:ext uri="{C183D7F6-B498-43B3-948B-1728B52AA6E4}">
                  <adec:decorative xmlns:adec="http://schemas.microsoft.com/office/drawing/2017/decorative" val="1"/>
                </a:ext>
              </a:extLst>
            </p:cNvPr>
            <p:cNvSpPr/>
            <p:nvPr/>
          </p:nvSpPr>
          <p:spPr bwMode="auto">
            <a:xfrm>
              <a:off x="0" y="4274912"/>
              <a:ext cx="12188952" cy="45719"/>
            </a:xfrm>
            <a:prstGeom prst="roundRect">
              <a:avLst>
                <a:gd name="adj" fmla="val 11366"/>
              </a:avLst>
            </a:prstGeom>
            <a:gradFill flip="none" rotWithShape="1">
              <a:gsLst>
                <a:gs pos="0">
                  <a:srgbClr val="0F6CBD"/>
                </a:gs>
                <a:gs pos="100000">
                  <a:srgbClr val="9F51DE"/>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Segoe UI" pitchFamily="34" charset="0"/>
              </a:endParaRPr>
            </a:p>
          </p:txBody>
        </p:sp>
      </p:grpSp>
      <p:sp>
        <p:nvSpPr>
          <p:cNvPr id="9" name="Title 9">
            <a:extLst>
              <a:ext uri="{FF2B5EF4-FFF2-40B4-BE49-F238E27FC236}">
                <a16:creationId xmlns:a16="http://schemas.microsoft.com/office/drawing/2014/main" id="{FEA2A9EB-F81F-2175-A9D3-55EA7DF0AAC3}"/>
              </a:ext>
            </a:extLst>
          </p:cNvPr>
          <p:cNvSpPr>
            <a:spLocks noGrp="1"/>
          </p:cNvSpPr>
          <p:nvPr>
            <p:ph type="title"/>
          </p:nvPr>
        </p:nvSpPr>
        <p:spPr>
          <a:xfrm>
            <a:off x="588263" y="457200"/>
            <a:ext cx="11018520" cy="984885"/>
          </a:xfrm>
          <a:noFill/>
        </p:spPr>
        <p:txBody>
          <a:bodyPr wrap="square">
            <a:spAutoFit/>
          </a:bodyPr>
          <a:lstStyle/>
          <a:p>
            <a:pPr defTabSz="914400"/>
            <a:r>
              <a:rPr lang="en-US" sz="3200">
                <a:gradFill flip="none" rotWithShape="1">
                  <a:gsLst>
                    <a:gs pos="50000">
                      <a:srgbClr val="8661C5"/>
                    </a:gs>
                    <a:gs pos="0">
                      <a:srgbClr val="3E76D4"/>
                    </a:gs>
                    <a:gs pos="100000">
                      <a:srgbClr val="C73ECC"/>
                    </a:gs>
                  </a:gsLst>
                  <a:lin ang="2700000" scaled="1"/>
                  <a:tileRect/>
                </a:gradFill>
                <a:cs typeface="+mn-cs"/>
              </a:rPr>
              <a:t>Executives: </a:t>
            </a:r>
            <a:br>
              <a:rPr lang="en-US" sz="3200">
                <a:gradFill flip="none" rotWithShape="1">
                  <a:gsLst>
                    <a:gs pos="50000">
                      <a:srgbClr val="8661C5"/>
                    </a:gs>
                    <a:gs pos="0">
                      <a:srgbClr val="3E76D4"/>
                    </a:gs>
                    <a:gs pos="100000">
                      <a:srgbClr val="C73ECC"/>
                    </a:gs>
                  </a:gsLst>
                  <a:lin ang="2700000" scaled="1"/>
                  <a:tileRect/>
                </a:gradFill>
                <a:cs typeface="+mn-cs"/>
              </a:rPr>
            </a:br>
            <a:r>
              <a:rPr lang="en-US" sz="3200">
                <a:gradFill flip="none" rotWithShape="1">
                  <a:gsLst>
                    <a:gs pos="50000">
                      <a:srgbClr val="8661C5"/>
                    </a:gs>
                    <a:gs pos="0">
                      <a:srgbClr val="3E76D4"/>
                    </a:gs>
                    <a:gs pos="100000">
                      <a:srgbClr val="C73ECC"/>
                    </a:gs>
                  </a:gsLst>
                  <a:lin ang="2700000" scaled="1"/>
                  <a:tileRect/>
                </a:gradFill>
                <a:cs typeface="+mn-cs"/>
              </a:rPr>
              <a:t>Prepare for a company-wide address </a:t>
            </a:r>
            <a:endParaRPr lang="en-IN" sz="3200">
              <a:gradFill flip="none" rotWithShape="1">
                <a:gsLst>
                  <a:gs pos="50000">
                    <a:srgbClr val="8661C5"/>
                  </a:gs>
                  <a:gs pos="0">
                    <a:srgbClr val="3E76D4"/>
                  </a:gs>
                  <a:gs pos="100000">
                    <a:srgbClr val="C73ECC"/>
                  </a:gs>
                </a:gsLst>
                <a:lin ang="2700000" scaled="1"/>
                <a:tileRect/>
              </a:gradFill>
              <a:cs typeface="+mn-cs"/>
            </a:endParaRPr>
          </a:p>
        </p:txBody>
      </p:sp>
      <p:pic>
        <p:nvPicPr>
          <p:cNvPr id="10" name="Picture 2" descr="Microsoft Copilot logo">
            <a:extLst>
              <a:ext uri="{FF2B5EF4-FFF2-40B4-BE49-F238E27FC236}">
                <a16:creationId xmlns:a16="http://schemas.microsoft.com/office/drawing/2014/main" id="{7D7452BD-9317-CEA3-E405-164859AF9D29}"/>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1121016" y="138046"/>
            <a:ext cx="914400" cy="914400"/>
          </a:xfrm>
          <a:prstGeom prst="rect">
            <a:avLst/>
          </a:prstGeom>
          <a:noFill/>
          <a:extLst>
            <a:ext uri="{909E8E84-426E-40DD-AFC4-6F175D3DCCD1}">
              <a14:hiddenFill xmlns:a14="http://schemas.microsoft.com/office/drawing/2010/main">
                <a:solidFill>
                  <a:srgbClr val="FFFFFF"/>
                </a:solidFill>
              </a14:hiddenFill>
            </a:ext>
          </a:extLst>
        </p:spPr>
      </p:pic>
      <p:sp>
        <p:nvSpPr>
          <p:cNvPr id="86" name="TextBox 85">
            <a:extLst>
              <a:ext uri="{FF2B5EF4-FFF2-40B4-BE49-F238E27FC236}">
                <a16:creationId xmlns:a16="http://schemas.microsoft.com/office/drawing/2014/main" id="{F2EE4814-A993-EDAC-E88E-88BE78A29F6A}"/>
              </a:ext>
            </a:extLst>
          </p:cNvPr>
          <p:cNvSpPr txBox="1">
            <a:spLocks/>
          </p:cNvSpPr>
          <p:nvPr/>
        </p:nvSpPr>
        <p:spPr>
          <a:xfrm>
            <a:off x="754898" y="1838368"/>
            <a:ext cx="2982142" cy="215444"/>
          </a:xfrm>
          <a:prstGeom prst="rect">
            <a:avLst/>
          </a:prstGeom>
          <a:noFill/>
        </p:spPr>
        <p:txBody>
          <a:bodyPr wrap="square" lIns="0" tIns="0" rIns="0" bIns="0" anchor="t">
            <a:spAutoFit/>
          </a:bodyPr>
          <a:lstStyle>
            <a:defPPr>
              <a:defRPr lang="en-US"/>
            </a:defPPr>
            <a:lvl1pPr lvl="0" defTabSz="932472" fontAlgn="base">
              <a:spcBef>
                <a:spcPct val="0"/>
              </a:spcBef>
              <a:spcAft>
                <a:spcPct val="0"/>
              </a:spcAft>
              <a:defRPr sz="1600" b="1">
                <a:ea typeface="Segoe UI" pitchFamily="34" charset="0"/>
                <a:cs typeface="Segoe UI" pitchFamily="34" charset="0"/>
              </a:defRPr>
            </a:lvl1p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Segoe UI Semibold"/>
                <a:cs typeface="Segoe UI"/>
              </a:rPr>
              <a:t>Catch up on chats and emails</a:t>
            </a:r>
            <a:endParaRPr kumimoji="0" lang="en-US" sz="1400" b="1" i="0" u="none" strike="noStrike" kern="1200" cap="none" spc="0" normalizeH="0" baseline="0" noProof="0">
              <a:ln>
                <a:noFill/>
              </a:ln>
              <a:solidFill>
                <a:prstClr val="black"/>
              </a:solidFill>
              <a:effectLst/>
              <a:uLnTx/>
              <a:uFillTx/>
              <a:latin typeface="Segoe UI Semibold"/>
              <a:cs typeface="Segoe UI" pitchFamily="34" charset="0"/>
            </a:endParaRPr>
          </a:p>
        </p:txBody>
      </p:sp>
      <p:sp>
        <p:nvSpPr>
          <p:cNvPr id="87" name="Text Placeholder 2">
            <a:extLst>
              <a:ext uri="{FF2B5EF4-FFF2-40B4-BE49-F238E27FC236}">
                <a16:creationId xmlns:a16="http://schemas.microsoft.com/office/drawing/2014/main" id="{08F35DA6-22A3-BDB0-8B35-598B3F58555B}"/>
              </a:ext>
            </a:extLst>
          </p:cNvPr>
          <p:cNvSpPr txBox="1">
            <a:spLocks/>
          </p:cNvSpPr>
          <p:nvPr/>
        </p:nvSpPr>
        <p:spPr>
          <a:xfrm>
            <a:off x="754898" y="2088676"/>
            <a:ext cx="2982142" cy="161583"/>
          </a:xfrm>
          <a:prstGeom prst="rect">
            <a:avLst/>
          </a:prstGeom>
        </p:spPr>
        <p:txBody>
          <a:bodyPr vert="horz" wrap="square" lIns="0" tIns="0" rIns="0" bIns="0" rtlCol="0" anchor="t" anchorCtr="0">
            <a:spAutoFit/>
          </a:bodyPr>
          <a:lstStyle>
            <a:lvl1pPr marL="228600" marR="0" indent="-22860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85263">
                      <a:srgbClr val="D83B01"/>
                    </a:gs>
                    <a:gs pos="58000">
                      <a:srgbClr val="D83B01"/>
                    </a:gs>
                  </a:gsLst>
                  <a:lin ang="18600000" scaled="0"/>
                </a:gra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Pct val="90000"/>
              <a:buFont typeface="Wingdings" panose="05000000000000000000" pitchFamily="2" charset="2"/>
              <a:buNone/>
              <a:tabLst/>
              <a:defRPr/>
            </a:pPr>
            <a:r>
              <a:rPr kumimoji="0" lang="en-US" sz="1050" b="0" i="0" u="none" strike="noStrike" kern="1200" cap="none" spc="0" normalizeH="0" baseline="0" noProof="0" dirty="0">
                <a:ln w="3175">
                  <a:noFill/>
                </a:ln>
                <a:solidFill>
                  <a:prstClr val="black"/>
                </a:solidFill>
                <a:effectLst/>
                <a:uLnTx/>
                <a:uFillTx/>
                <a:latin typeface="Segoe UI"/>
                <a:ea typeface="+mn-ea"/>
                <a:cs typeface="Segoe UI" panose="020B0502040204020203" pitchFamily="34" charset="0"/>
              </a:rPr>
              <a:t>Prompt Microsoft 365 chat to</a:t>
            </a:r>
          </a:p>
        </p:txBody>
      </p:sp>
      <p:grpSp>
        <p:nvGrpSpPr>
          <p:cNvPr id="18" name="Group 17" descr="Microsoft Copilot logo">
            <a:extLst>
              <a:ext uri="{FF2B5EF4-FFF2-40B4-BE49-F238E27FC236}">
                <a16:creationId xmlns:a16="http://schemas.microsoft.com/office/drawing/2014/main" id="{F99DBDD4-5FB0-B044-FB19-27576CCDD992}"/>
              </a:ext>
            </a:extLst>
          </p:cNvPr>
          <p:cNvGrpSpPr/>
          <p:nvPr/>
        </p:nvGrpSpPr>
        <p:grpSpPr>
          <a:xfrm>
            <a:off x="3610465" y="1434675"/>
            <a:ext cx="534543" cy="534543"/>
            <a:chOff x="3610465" y="1434675"/>
            <a:chExt cx="534543" cy="534543"/>
          </a:xfrm>
        </p:grpSpPr>
        <p:sp>
          <p:nvSpPr>
            <p:cNvPr id="14" name="Rounded Rectangle 46">
              <a:extLst>
                <a:ext uri="{FF2B5EF4-FFF2-40B4-BE49-F238E27FC236}">
                  <a16:creationId xmlns:a16="http://schemas.microsoft.com/office/drawing/2014/main" id="{AEE6A9B2-D2A4-EE55-8E8D-1A335B82C421}"/>
                </a:ext>
                <a:ext uri="{C183D7F6-B498-43B3-948B-1728B52AA6E4}">
                  <adec:decorative xmlns:adec="http://schemas.microsoft.com/office/drawing/2017/decorative" val="1"/>
                </a:ext>
              </a:extLst>
            </p:cNvPr>
            <p:cNvSpPr/>
            <p:nvPr/>
          </p:nvSpPr>
          <p:spPr bwMode="auto">
            <a:xfrm>
              <a:off x="3610465" y="1434675"/>
              <a:ext cx="534543" cy="534543"/>
            </a:xfrm>
            <a:prstGeom prst="roundRect">
              <a:avLst/>
            </a:prstGeom>
            <a:solidFill>
              <a:schemeClr val="bg1"/>
            </a:solidFill>
            <a:ln>
              <a:noFill/>
              <a:headEnd type="none" w="med" len="med"/>
              <a:tailEnd type="none" w="med" len="med"/>
            </a:ln>
            <a:effectLst>
              <a:outerShdw blurRad="127643" dist="635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pic>
          <p:nvPicPr>
            <p:cNvPr id="17" name="Picture 2" descr="Zip Co logo SVG free download, id: 101874 - Brandlogos.net">
              <a:hlinkClick r:id="rId4"/>
              <a:extLst>
                <a:ext uri="{FF2B5EF4-FFF2-40B4-BE49-F238E27FC236}">
                  <a16:creationId xmlns:a16="http://schemas.microsoft.com/office/drawing/2014/main" id="{154501F6-2410-A039-FB61-B637441D5ECB}"/>
                </a:ext>
              </a:extLst>
            </p:cNvPr>
            <p:cNvPicPr>
              <a:picLocks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3746020" y="1580474"/>
              <a:ext cx="282965" cy="257174"/>
            </a:xfrm>
            <a:prstGeom prst="rect">
              <a:avLst/>
            </a:prstGeom>
            <a:noFill/>
            <a:extLst>
              <a:ext uri="{909E8E84-426E-40DD-AFC4-6F175D3DCCD1}">
                <a14:hiddenFill xmlns:a14="http://schemas.microsoft.com/office/drawing/2010/main">
                  <a:solidFill>
                    <a:srgbClr val="FFFFFF"/>
                  </a:solidFill>
                </a14:hiddenFill>
              </a:ext>
            </a:extLst>
          </p:spPr>
        </p:pic>
      </p:grpSp>
      <p:sp>
        <p:nvSpPr>
          <p:cNvPr id="36" name="Rectangle: Rounded Corners 6">
            <a:extLst>
              <a:ext uri="{FF2B5EF4-FFF2-40B4-BE49-F238E27FC236}">
                <a16:creationId xmlns:a16="http://schemas.microsoft.com/office/drawing/2014/main" id="{FBD38E77-A16A-1BAD-E67A-085E8FA21116}"/>
              </a:ext>
              <a:ext uri="{C183D7F6-B498-43B3-948B-1728B52AA6E4}">
                <adec:decorative xmlns:adec="http://schemas.microsoft.com/office/drawing/2017/decorative" val="1"/>
              </a:ext>
            </a:extLst>
          </p:cNvPr>
          <p:cNvSpPr/>
          <p:nvPr/>
        </p:nvSpPr>
        <p:spPr bwMode="auto">
          <a:xfrm>
            <a:off x="737209" y="2671215"/>
            <a:ext cx="3017520" cy="1005840"/>
          </a:xfrm>
          <a:prstGeom prst="roundRect">
            <a:avLst>
              <a:gd name="adj" fmla="val 8425"/>
            </a:avLst>
          </a:prstGeom>
          <a:solidFill>
            <a:schemeClr val="bg1"/>
          </a:solidFill>
          <a:ln w="25400">
            <a:gradFill>
              <a:gsLst>
                <a:gs pos="37000">
                  <a:srgbClr val="464FEB"/>
                </a:gs>
                <a:gs pos="69000">
                  <a:srgbClr val="47CFFA"/>
                </a:gs>
                <a:gs pos="91000">
                  <a:srgbClr val="B47CF8"/>
                </a:gs>
              </a:gsLst>
              <a:lin ang="3600000" scaled="0"/>
            </a:gradFill>
          </a:ln>
          <a:effectLst>
            <a:outerShdw blurRad="300618" dist="16429" dir="2700000" algn="tl" rotWithShape="0">
              <a:prstClr val="black">
                <a:alpha val="11839"/>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5" name="Title 1">
            <a:extLst>
              <a:ext uri="{FF2B5EF4-FFF2-40B4-BE49-F238E27FC236}">
                <a16:creationId xmlns:a16="http://schemas.microsoft.com/office/drawing/2014/main" id="{B3EB7A51-339E-A765-49A3-E2ED3134B91D}"/>
              </a:ext>
            </a:extLst>
          </p:cNvPr>
          <p:cNvSpPr txBox="1">
            <a:spLocks/>
          </p:cNvSpPr>
          <p:nvPr/>
        </p:nvSpPr>
        <p:spPr>
          <a:xfrm>
            <a:off x="878319" y="3019142"/>
            <a:ext cx="2735299" cy="307777"/>
          </a:xfrm>
          <a:prstGeom prst="rect">
            <a:avLst/>
          </a:prstGeom>
        </p:spPr>
        <p:txBody>
          <a:bodyPr vert="horz" wrap="square" lIns="0" tIns="0" rIns="0" bIns="0" rtlCol="0" anchor="ctr">
            <a:spAutoFit/>
          </a:bodyPr>
          <a:lstStyle>
            <a:lvl1pPr algn="l" defTabSz="2402409" rtl="0" eaLnBrk="1" latinLnBrk="0" hangingPunct="1">
              <a:lnSpc>
                <a:spcPct val="100000"/>
              </a:lnSpc>
              <a:spcBef>
                <a:spcPct val="0"/>
              </a:spcBef>
              <a:buNone/>
              <a:defRPr lang="en-US" sz="9272" b="0" kern="1200" cap="none" spc="-129" baseline="0" dirty="0" smtClean="0">
                <a:ln w="3175">
                  <a:noFill/>
                </a:ln>
                <a:solidFill>
                  <a:schemeClr val="tx1"/>
                </a:solidFill>
                <a:effectLst/>
                <a:latin typeface="+mj-lt"/>
                <a:ea typeface="+mn-ea"/>
                <a:cs typeface="Segoe UI" pitchFamily="34" charset="0"/>
              </a:defRPr>
            </a:lvl1p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w="3175">
                  <a:noFill/>
                </a:ln>
                <a:gradFill>
                  <a:gsLst>
                    <a:gs pos="0">
                      <a:srgbClr val="1264B1"/>
                    </a:gs>
                    <a:gs pos="100000">
                      <a:srgbClr val="944DCF"/>
                    </a:gs>
                  </a:gsLst>
                  <a:lin ang="0" scaled="1"/>
                </a:gradFill>
                <a:effectLst/>
                <a:uLnTx/>
                <a:uFillTx/>
                <a:latin typeface="Segoe UI Semibold"/>
                <a:ea typeface="+mn-ea"/>
                <a:cs typeface="Segoe UI" pitchFamily="34" charset="0"/>
              </a:rPr>
              <a:t>Summarize </a:t>
            </a:r>
            <a:r>
              <a:rPr kumimoji="0" lang="en-US" sz="1000" b="0" i="0" u="none" strike="noStrike" kern="1200" cap="none" spc="0" normalizeH="0" baseline="0" noProof="0" dirty="0">
                <a:ln w="3175">
                  <a:noFill/>
                </a:ln>
                <a:solidFill>
                  <a:prstClr val="black"/>
                </a:solidFill>
                <a:effectLst/>
                <a:uLnTx/>
                <a:uFillTx/>
                <a:latin typeface="Segoe UI"/>
                <a:ea typeface="+mn-ea"/>
                <a:cs typeface="Segoe UI" pitchFamily="34" charset="0"/>
              </a:rPr>
              <a:t>my emails and chats from the past week that mention the year-end results.</a:t>
            </a:r>
          </a:p>
        </p:txBody>
      </p:sp>
      <p:sp>
        <p:nvSpPr>
          <p:cNvPr id="102" name="TextBox 101">
            <a:extLst>
              <a:ext uri="{FF2B5EF4-FFF2-40B4-BE49-F238E27FC236}">
                <a16:creationId xmlns:a16="http://schemas.microsoft.com/office/drawing/2014/main" id="{EC4896F2-E08A-1A11-542C-E70024E25B7E}"/>
              </a:ext>
            </a:extLst>
          </p:cNvPr>
          <p:cNvSpPr txBox="1"/>
          <p:nvPr/>
        </p:nvSpPr>
        <p:spPr>
          <a:xfrm>
            <a:off x="4490013" y="1838368"/>
            <a:ext cx="2982142" cy="215444"/>
          </a:xfrm>
          <a:prstGeom prst="rect">
            <a:avLst/>
          </a:prstGeom>
          <a:noFill/>
        </p:spPr>
        <p:txBody>
          <a:bodyPr wrap="square" lIns="0" tIns="0" rIns="0" bIns="0">
            <a:spAutoFit/>
          </a:bodyPr>
          <a:lstStyle>
            <a:defPPr>
              <a:defRPr lang="en-US"/>
            </a:defPPr>
            <a:lvl1pPr lvl="0" defTabSz="932472" fontAlgn="base">
              <a:spcBef>
                <a:spcPct val="0"/>
              </a:spcBef>
              <a:spcAft>
                <a:spcPct val="0"/>
              </a:spcAft>
              <a:defRPr sz="1600" b="1">
                <a:ea typeface="Segoe UI" pitchFamily="34" charset="0"/>
                <a:cs typeface="Segoe UI" pitchFamily="34" charset="0"/>
              </a:defRPr>
            </a:lvl1p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Segoe UI Semibold"/>
                <a:cs typeface="Segoe UI" pitchFamily="34" charset="0"/>
              </a:rPr>
              <a:t>Gather team input</a:t>
            </a:r>
          </a:p>
        </p:txBody>
      </p:sp>
      <p:sp>
        <p:nvSpPr>
          <p:cNvPr id="103" name="Text Placeholder 2">
            <a:extLst>
              <a:ext uri="{FF2B5EF4-FFF2-40B4-BE49-F238E27FC236}">
                <a16:creationId xmlns:a16="http://schemas.microsoft.com/office/drawing/2014/main" id="{94149C0F-BBAB-97A2-FDA0-F9B94BF124B8}"/>
              </a:ext>
            </a:extLst>
          </p:cNvPr>
          <p:cNvSpPr txBox="1">
            <a:spLocks/>
          </p:cNvSpPr>
          <p:nvPr/>
        </p:nvSpPr>
        <p:spPr>
          <a:xfrm>
            <a:off x="4490013" y="2088676"/>
            <a:ext cx="2982142" cy="161583"/>
          </a:xfrm>
          <a:prstGeom prst="rect">
            <a:avLst/>
          </a:prstGeom>
        </p:spPr>
        <p:txBody>
          <a:bodyPr vert="horz" wrap="square" lIns="0" tIns="0" rIns="0" bIns="0" rtlCol="0" anchor="t" anchorCtr="0">
            <a:spAutoFit/>
          </a:bodyPr>
          <a:lstStyle>
            <a:lvl1pPr marL="228600" marR="0" indent="-22860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85263">
                      <a:srgbClr val="D83B01"/>
                    </a:gs>
                    <a:gs pos="58000">
                      <a:srgbClr val="D83B01"/>
                    </a:gs>
                  </a:gsLst>
                  <a:lin ang="18600000" scaled="0"/>
                </a:gra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Pct val="90000"/>
              <a:buFont typeface="Wingdings" panose="05000000000000000000" pitchFamily="2" charset="2"/>
              <a:buNone/>
              <a:tabLst/>
              <a:defRPr/>
            </a:pPr>
            <a:r>
              <a:rPr kumimoji="0" lang="en-US" sz="1050" b="0" i="0" u="none" strike="noStrike" kern="1200" cap="none" spc="0" normalizeH="0" baseline="0" noProof="0">
                <a:ln w="3175">
                  <a:noFill/>
                </a:ln>
                <a:solidFill>
                  <a:prstClr val="black"/>
                </a:solidFill>
                <a:effectLst/>
                <a:uLnTx/>
                <a:uFillTx/>
                <a:latin typeface="Segoe UI"/>
                <a:ea typeface="+mn-ea"/>
                <a:cs typeface="Segoe UI" panose="020B0502040204020203" pitchFamily="34" charset="0"/>
              </a:rPr>
              <a:t>From the meeting recap prompt Copilot in Teams</a:t>
            </a:r>
          </a:p>
        </p:txBody>
      </p:sp>
      <p:grpSp>
        <p:nvGrpSpPr>
          <p:cNvPr id="3" name="Group 2" descr="Microsoft Teams Logo">
            <a:extLst>
              <a:ext uri="{FF2B5EF4-FFF2-40B4-BE49-F238E27FC236}">
                <a16:creationId xmlns:a16="http://schemas.microsoft.com/office/drawing/2014/main" id="{56006A7E-4798-11F4-DA39-1FB1E0D4A6A1}"/>
              </a:ext>
            </a:extLst>
          </p:cNvPr>
          <p:cNvGrpSpPr>
            <a:grpSpLocks/>
          </p:cNvGrpSpPr>
          <p:nvPr/>
        </p:nvGrpSpPr>
        <p:grpSpPr>
          <a:xfrm>
            <a:off x="7372692" y="1430411"/>
            <a:ext cx="534544" cy="534544"/>
            <a:chOff x="3125234" y="13590476"/>
            <a:chExt cx="659280" cy="659280"/>
          </a:xfrm>
        </p:grpSpPr>
        <p:sp>
          <p:nvSpPr>
            <p:cNvPr id="20" name="Rounded Rectangle 56">
              <a:extLst>
                <a:ext uri="{FF2B5EF4-FFF2-40B4-BE49-F238E27FC236}">
                  <a16:creationId xmlns:a16="http://schemas.microsoft.com/office/drawing/2014/main" id="{3D2D6CA4-14D0-F406-A641-C93A0D57D219}"/>
                </a:ext>
              </a:extLst>
            </p:cNvPr>
            <p:cNvSpPr/>
            <p:nvPr/>
          </p:nvSpPr>
          <p:spPr bwMode="auto">
            <a:xfrm>
              <a:off x="3125234" y="13590476"/>
              <a:ext cx="659280" cy="659280"/>
            </a:xfrm>
            <a:prstGeom prst="roundRect">
              <a:avLst/>
            </a:prstGeom>
            <a:solidFill>
              <a:schemeClr val="bg1"/>
            </a:solidFill>
            <a:ln>
              <a:noFill/>
              <a:headEnd type="none" w="med" len="med"/>
              <a:tailEnd type="none" w="med" len="med"/>
            </a:ln>
            <a:effectLst>
              <a:outerShdw blurRad="127643" dist="635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pic>
          <p:nvPicPr>
            <p:cNvPr id="21" name="Graphic 20">
              <a:extLst>
                <a:ext uri="{FF2B5EF4-FFF2-40B4-BE49-F238E27FC236}">
                  <a16:creationId xmlns:a16="http://schemas.microsoft.com/office/drawing/2014/main" id="{74959F55-D79C-1EDB-5DF9-D0FEF74F9BB3}"/>
                </a:ext>
              </a:extLst>
            </p:cNvPr>
            <p:cNvPicPr>
              <a:picLocks noChangeAspect="1"/>
            </p:cNvPicPr>
            <p:nvPr/>
          </p:nvPicPr>
          <p:blipFill>
            <a:blip r:embed="rId6" cstate="screen">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3229606" y="13694555"/>
              <a:ext cx="451120" cy="451118"/>
            </a:xfrm>
            <a:prstGeom prst="rect">
              <a:avLst/>
            </a:prstGeom>
          </p:spPr>
        </p:pic>
      </p:grpSp>
      <p:sp>
        <p:nvSpPr>
          <p:cNvPr id="104" name="Rectangle: Rounded Corners 6">
            <a:extLst>
              <a:ext uri="{FF2B5EF4-FFF2-40B4-BE49-F238E27FC236}">
                <a16:creationId xmlns:a16="http://schemas.microsoft.com/office/drawing/2014/main" id="{4F4F4348-D84F-E747-70C8-A824EC6A09A5}"/>
              </a:ext>
              <a:ext uri="{C183D7F6-B498-43B3-948B-1728B52AA6E4}">
                <adec:decorative xmlns:adec="http://schemas.microsoft.com/office/drawing/2017/decorative" val="1"/>
              </a:ext>
            </a:extLst>
          </p:cNvPr>
          <p:cNvSpPr/>
          <p:nvPr/>
        </p:nvSpPr>
        <p:spPr bwMode="auto">
          <a:xfrm>
            <a:off x="4472324" y="2670111"/>
            <a:ext cx="3017520" cy="1005840"/>
          </a:xfrm>
          <a:prstGeom prst="roundRect">
            <a:avLst>
              <a:gd name="adj" fmla="val 8425"/>
            </a:avLst>
          </a:prstGeom>
          <a:solidFill>
            <a:schemeClr val="bg1"/>
          </a:solidFill>
          <a:ln w="25400">
            <a:gradFill>
              <a:gsLst>
                <a:gs pos="37000">
                  <a:srgbClr val="464FEB"/>
                </a:gs>
                <a:gs pos="69000">
                  <a:srgbClr val="47CFFA"/>
                </a:gs>
                <a:gs pos="91000">
                  <a:srgbClr val="B47CF8"/>
                </a:gs>
              </a:gsLst>
              <a:lin ang="3600000" scaled="0"/>
            </a:gradFill>
          </a:ln>
          <a:effectLst>
            <a:outerShdw blurRad="300618" dist="16429" dir="2700000" algn="tl" rotWithShape="0">
              <a:prstClr val="black">
                <a:alpha val="11839"/>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06" name="Title 1">
            <a:extLst>
              <a:ext uri="{FF2B5EF4-FFF2-40B4-BE49-F238E27FC236}">
                <a16:creationId xmlns:a16="http://schemas.microsoft.com/office/drawing/2014/main" id="{8B5F023E-2814-2C47-2FD7-71A7509B212F}"/>
              </a:ext>
            </a:extLst>
          </p:cNvPr>
          <p:cNvSpPr txBox="1">
            <a:spLocks/>
          </p:cNvSpPr>
          <p:nvPr/>
        </p:nvSpPr>
        <p:spPr>
          <a:xfrm>
            <a:off x="4613434" y="3019142"/>
            <a:ext cx="2735299" cy="307777"/>
          </a:xfrm>
          <a:prstGeom prst="rect">
            <a:avLst/>
          </a:prstGeom>
        </p:spPr>
        <p:txBody>
          <a:bodyPr vert="horz" wrap="square" lIns="0" tIns="0" rIns="0" bIns="0" rtlCol="0" anchor="ctr">
            <a:spAutoFit/>
          </a:bodyPr>
          <a:lstStyle>
            <a:lvl1pPr algn="l" defTabSz="2402409" rtl="0" eaLnBrk="1" latinLnBrk="0" hangingPunct="1">
              <a:lnSpc>
                <a:spcPct val="100000"/>
              </a:lnSpc>
              <a:spcBef>
                <a:spcPct val="0"/>
              </a:spcBef>
              <a:buNone/>
              <a:defRPr lang="en-US" sz="9272" b="0" kern="1200" cap="none" spc="-129" baseline="0" dirty="0" smtClean="0">
                <a:ln w="3175">
                  <a:noFill/>
                </a:ln>
                <a:solidFill>
                  <a:schemeClr val="tx1"/>
                </a:solidFill>
                <a:effectLst/>
                <a:latin typeface="+mj-lt"/>
                <a:ea typeface="+mn-ea"/>
                <a:cs typeface="Segoe UI" pitchFamily="34" charset="0"/>
              </a:defRPr>
            </a:lvl1p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w="3175">
                  <a:noFill/>
                </a:ln>
                <a:gradFill>
                  <a:gsLst>
                    <a:gs pos="0">
                      <a:srgbClr val="1264B1"/>
                    </a:gs>
                    <a:gs pos="100000">
                      <a:srgbClr val="944DCF"/>
                    </a:gs>
                  </a:gsLst>
                  <a:lin ang="0" scaled="1"/>
                </a:gradFill>
                <a:effectLst/>
                <a:uLnTx/>
                <a:uFillTx/>
                <a:latin typeface="Segoe UI Semibold"/>
                <a:ea typeface="+mn-ea"/>
                <a:cs typeface="Segoe UI" pitchFamily="34" charset="0"/>
              </a:rPr>
              <a:t>Generate a list </a:t>
            </a:r>
            <a:r>
              <a:rPr kumimoji="0" lang="en-US" sz="1000" b="0" i="0" u="none" strike="noStrike" kern="1200" cap="none" spc="0" normalizeH="0" baseline="0" noProof="0">
                <a:ln w="3175">
                  <a:noFill/>
                </a:ln>
                <a:solidFill>
                  <a:prstClr val="black"/>
                </a:solidFill>
                <a:effectLst/>
                <a:uLnTx/>
                <a:uFillTx/>
                <a:latin typeface="Segoe UI"/>
                <a:ea typeface="+mn-ea"/>
                <a:cs typeface="Segoe UI" pitchFamily="34" charset="0"/>
              </a:rPr>
              <a:t>of the key points made by each speaker.</a:t>
            </a:r>
          </a:p>
        </p:txBody>
      </p:sp>
      <p:sp>
        <p:nvSpPr>
          <p:cNvPr id="112" name="TextBox 111">
            <a:extLst>
              <a:ext uri="{FF2B5EF4-FFF2-40B4-BE49-F238E27FC236}">
                <a16:creationId xmlns:a16="http://schemas.microsoft.com/office/drawing/2014/main" id="{358F1D13-AF38-2C5E-C636-30597F88F791}"/>
              </a:ext>
            </a:extLst>
          </p:cNvPr>
          <p:cNvSpPr txBox="1"/>
          <p:nvPr/>
        </p:nvSpPr>
        <p:spPr>
          <a:xfrm>
            <a:off x="8229191" y="1838368"/>
            <a:ext cx="2982142" cy="215444"/>
          </a:xfrm>
          <a:prstGeom prst="rect">
            <a:avLst/>
          </a:prstGeom>
          <a:noFill/>
        </p:spPr>
        <p:txBody>
          <a:bodyPr wrap="square" lIns="0" tIns="0" rIns="0" bIns="0">
            <a:spAutoFit/>
          </a:bodyPr>
          <a:lstStyle>
            <a:defPPr>
              <a:defRPr lang="en-US"/>
            </a:defPPr>
            <a:lvl1pPr lvl="0" defTabSz="932472" fontAlgn="base">
              <a:spcBef>
                <a:spcPct val="0"/>
              </a:spcBef>
              <a:spcAft>
                <a:spcPct val="0"/>
              </a:spcAft>
              <a:defRPr sz="1600" b="1">
                <a:ea typeface="Segoe UI" pitchFamily="34" charset="0"/>
                <a:cs typeface="Segoe UI" pitchFamily="34" charset="0"/>
              </a:defRPr>
            </a:lvl1p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Segoe UI Semibold"/>
                <a:cs typeface="Segoe UI" pitchFamily="34" charset="0"/>
              </a:rPr>
              <a:t>Revise the speech</a:t>
            </a:r>
          </a:p>
        </p:txBody>
      </p:sp>
      <p:sp>
        <p:nvSpPr>
          <p:cNvPr id="113" name="Text Placeholder 2">
            <a:extLst>
              <a:ext uri="{FF2B5EF4-FFF2-40B4-BE49-F238E27FC236}">
                <a16:creationId xmlns:a16="http://schemas.microsoft.com/office/drawing/2014/main" id="{679892F7-6626-6D52-7DF7-06D9A0DE603F}"/>
              </a:ext>
            </a:extLst>
          </p:cNvPr>
          <p:cNvSpPr txBox="1">
            <a:spLocks/>
          </p:cNvSpPr>
          <p:nvPr/>
        </p:nvSpPr>
        <p:spPr>
          <a:xfrm>
            <a:off x="8229191" y="2088676"/>
            <a:ext cx="2982142" cy="484748"/>
          </a:xfrm>
          <a:prstGeom prst="rect">
            <a:avLst/>
          </a:prstGeom>
        </p:spPr>
        <p:txBody>
          <a:bodyPr vert="horz" wrap="square" lIns="0" tIns="0" rIns="0" bIns="0" rtlCol="0" anchor="t" anchorCtr="0">
            <a:spAutoFit/>
          </a:bodyPr>
          <a:lstStyle>
            <a:lvl1pPr marL="228600" marR="0" indent="-22860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85263">
                      <a:srgbClr val="D83B01"/>
                    </a:gs>
                    <a:gs pos="58000">
                      <a:srgbClr val="D83B01"/>
                    </a:gs>
                  </a:gsLst>
                  <a:lin ang="18600000" scaled="0"/>
                </a:gra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Pct val="90000"/>
              <a:buFont typeface="Wingdings" panose="05000000000000000000" pitchFamily="2" charset="2"/>
              <a:buNone/>
              <a:tabLst/>
              <a:defRPr/>
            </a:pPr>
            <a:r>
              <a:rPr kumimoji="0" lang="en-US" sz="1050" b="0" i="0" u="none" strike="noStrike" kern="1200" cap="none" spc="0" normalizeH="0" baseline="0" noProof="0">
                <a:ln w="3175">
                  <a:noFill/>
                </a:ln>
                <a:solidFill>
                  <a:prstClr val="black"/>
                </a:solidFill>
                <a:effectLst/>
                <a:uLnTx/>
                <a:uFillTx/>
                <a:latin typeface="Segoe UI"/>
                <a:ea typeface="+mn-ea"/>
                <a:cs typeface="Segoe UI" panose="020B0502040204020203" pitchFamily="34" charset="0"/>
              </a:rPr>
              <a:t>Within the Word document select a paragraph and Copilot will offer several ways you could rewrite it</a:t>
            </a:r>
          </a:p>
        </p:txBody>
      </p:sp>
      <p:grpSp>
        <p:nvGrpSpPr>
          <p:cNvPr id="7" name="Group 6" descr="Microsoft Word Logo">
            <a:extLst>
              <a:ext uri="{FF2B5EF4-FFF2-40B4-BE49-F238E27FC236}">
                <a16:creationId xmlns:a16="http://schemas.microsoft.com/office/drawing/2014/main" id="{E22B4B46-FDE1-D6AF-509C-5F75A0F3961E}"/>
              </a:ext>
              <a:ext uri="{C183D7F6-B498-43B3-948B-1728B52AA6E4}">
                <adec:decorative xmlns:adec="http://schemas.microsoft.com/office/drawing/2017/decorative" val="0"/>
              </a:ext>
            </a:extLst>
          </p:cNvPr>
          <p:cNvGrpSpPr>
            <a:grpSpLocks/>
          </p:cNvGrpSpPr>
          <p:nvPr/>
        </p:nvGrpSpPr>
        <p:grpSpPr>
          <a:xfrm>
            <a:off x="11118805" y="1412878"/>
            <a:ext cx="534543" cy="534543"/>
            <a:chOff x="5006422" y="10181153"/>
            <a:chExt cx="659280" cy="659280"/>
          </a:xfrm>
        </p:grpSpPr>
        <p:sp>
          <p:nvSpPr>
            <p:cNvPr id="8" name="Rounded Rectangle 46">
              <a:extLst>
                <a:ext uri="{FF2B5EF4-FFF2-40B4-BE49-F238E27FC236}">
                  <a16:creationId xmlns:a16="http://schemas.microsoft.com/office/drawing/2014/main" id="{17DE6E49-BAE4-3F23-1AEF-234F496BEC78}"/>
                </a:ext>
              </a:extLst>
            </p:cNvPr>
            <p:cNvSpPr/>
            <p:nvPr/>
          </p:nvSpPr>
          <p:spPr bwMode="auto">
            <a:xfrm>
              <a:off x="5006422" y="10181153"/>
              <a:ext cx="659280" cy="659280"/>
            </a:xfrm>
            <a:prstGeom prst="roundRect">
              <a:avLst/>
            </a:prstGeom>
            <a:solidFill>
              <a:schemeClr val="bg1"/>
            </a:solidFill>
            <a:ln>
              <a:noFill/>
              <a:headEnd type="none" w="med" len="med"/>
              <a:tailEnd type="none" w="med" len="med"/>
            </a:ln>
            <a:effectLst>
              <a:outerShdw blurRad="127643" dist="635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pic>
          <p:nvPicPr>
            <p:cNvPr id="16" name="Graphic 15">
              <a:hlinkClick r:id="rId8"/>
              <a:extLst>
                <a:ext uri="{FF2B5EF4-FFF2-40B4-BE49-F238E27FC236}">
                  <a16:creationId xmlns:a16="http://schemas.microsoft.com/office/drawing/2014/main" id="{7D18AA2A-199A-B4F3-9F99-AF88C0FD8408}"/>
                </a:ext>
              </a:extLst>
            </p:cNvPr>
            <p:cNvPicPr>
              <a:picLocks noChangeAspect="1"/>
            </p:cNvPicPr>
            <p:nvPr/>
          </p:nvPicPr>
          <p:blipFill rotWithShape="1">
            <a:blip r:embed="rId9" cstate="screen">
              <a:extLst>
                <a:ext uri="{28A0092B-C50C-407E-A947-70E740481C1C}">
                  <a14:useLocalDpi xmlns:a14="http://schemas.microsoft.com/office/drawing/2010/main"/>
                </a:ext>
                <a:ext uri="{96DAC541-7B7A-43D3-8B79-37D633B846F1}">
                  <asvg:svgBlip xmlns:asvg="http://schemas.microsoft.com/office/drawing/2016/SVG/main" r:embed="rId10"/>
                </a:ext>
              </a:extLst>
            </a:blip>
            <a:srcRect l="26279" t="26853" r="22699" b="26853"/>
            <a:stretch/>
          </p:blipFill>
          <p:spPr>
            <a:xfrm>
              <a:off x="5112857" y="10308272"/>
              <a:ext cx="446412" cy="405040"/>
            </a:xfrm>
            <a:prstGeom prst="rect">
              <a:avLst/>
            </a:prstGeom>
          </p:spPr>
        </p:pic>
      </p:grpSp>
      <p:sp>
        <p:nvSpPr>
          <p:cNvPr id="37" name="Rectangle: Rounded Corners 6">
            <a:extLst>
              <a:ext uri="{FF2B5EF4-FFF2-40B4-BE49-F238E27FC236}">
                <a16:creationId xmlns:a16="http://schemas.microsoft.com/office/drawing/2014/main" id="{B729A112-EFA8-D8C8-7FDC-0EE549C64D94}"/>
              </a:ext>
              <a:ext uri="{C183D7F6-B498-43B3-948B-1728B52AA6E4}">
                <adec:decorative xmlns:adec="http://schemas.microsoft.com/office/drawing/2017/decorative" val="1"/>
              </a:ext>
            </a:extLst>
          </p:cNvPr>
          <p:cNvSpPr/>
          <p:nvPr/>
        </p:nvSpPr>
        <p:spPr bwMode="auto">
          <a:xfrm>
            <a:off x="8211503" y="2670111"/>
            <a:ext cx="3017520" cy="1005840"/>
          </a:xfrm>
          <a:prstGeom prst="roundRect">
            <a:avLst>
              <a:gd name="adj" fmla="val 8425"/>
            </a:avLst>
          </a:prstGeom>
          <a:solidFill>
            <a:schemeClr val="bg1"/>
          </a:solidFill>
          <a:ln w="25400">
            <a:gradFill>
              <a:gsLst>
                <a:gs pos="37000">
                  <a:srgbClr val="464FEB"/>
                </a:gs>
                <a:gs pos="69000">
                  <a:srgbClr val="47CFFA"/>
                </a:gs>
                <a:gs pos="91000">
                  <a:srgbClr val="B47CF8"/>
                </a:gs>
              </a:gsLst>
              <a:lin ang="3600000" scaled="0"/>
            </a:gradFill>
          </a:ln>
          <a:effectLst>
            <a:outerShdw blurRad="300618" dist="16429" dir="2700000" algn="tl" rotWithShape="0">
              <a:prstClr val="black">
                <a:alpha val="11839"/>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4" name="Title 1">
            <a:extLst>
              <a:ext uri="{FF2B5EF4-FFF2-40B4-BE49-F238E27FC236}">
                <a16:creationId xmlns:a16="http://schemas.microsoft.com/office/drawing/2014/main" id="{FE92E9CF-94CC-0F6F-63EC-33D40850E385}"/>
              </a:ext>
            </a:extLst>
          </p:cNvPr>
          <p:cNvSpPr txBox="1">
            <a:spLocks/>
          </p:cNvSpPr>
          <p:nvPr/>
        </p:nvSpPr>
        <p:spPr>
          <a:xfrm>
            <a:off x="8352613" y="3096087"/>
            <a:ext cx="2735299" cy="153888"/>
          </a:xfrm>
          <a:prstGeom prst="rect">
            <a:avLst/>
          </a:prstGeom>
        </p:spPr>
        <p:txBody>
          <a:bodyPr vert="horz" wrap="square" lIns="0" tIns="0" rIns="0" bIns="0" rtlCol="0" anchor="ctr">
            <a:spAutoFit/>
          </a:bodyPr>
          <a:lstStyle>
            <a:lvl1pPr algn="l" defTabSz="2402409" rtl="0" eaLnBrk="1" latinLnBrk="0" hangingPunct="1">
              <a:lnSpc>
                <a:spcPct val="100000"/>
              </a:lnSpc>
              <a:spcBef>
                <a:spcPct val="0"/>
              </a:spcBef>
              <a:buNone/>
              <a:defRPr lang="en-US" sz="9272" b="0" kern="1200" cap="none" spc="-129" baseline="0" dirty="0" smtClean="0">
                <a:ln w="3175">
                  <a:noFill/>
                </a:ln>
                <a:solidFill>
                  <a:schemeClr val="tx1"/>
                </a:solidFill>
                <a:effectLst/>
                <a:latin typeface="+mj-lt"/>
                <a:ea typeface="+mn-ea"/>
                <a:cs typeface="Segoe UI" pitchFamily="34" charset="0"/>
              </a:defRPr>
            </a:lvl1p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w="3175">
                  <a:noFill/>
                </a:ln>
                <a:gradFill>
                  <a:gsLst>
                    <a:gs pos="0">
                      <a:srgbClr val="1264B1"/>
                    </a:gs>
                    <a:gs pos="100000">
                      <a:srgbClr val="944DCF"/>
                    </a:gs>
                  </a:gsLst>
                  <a:lin ang="0" scaled="1"/>
                </a:gradFill>
                <a:effectLst/>
                <a:uLnTx/>
                <a:uFillTx/>
                <a:latin typeface="Segoe UI Semibold"/>
                <a:ea typeface="+mn-ea"/>
                <a:cs typeface="Segoe UI" pitchFamily="34" charset="0"/>
              </a:rPr>
              <a:t>Rewrite with Copilot.</a:t>
            </a:r>
          </a:p>
        </p:txBody>
      </p:sp>
      <p:sp>
        <p:nvSpPr>
          <p:cNvPr id="122" name="TextBox 121">
            <a:extLst>
              <a:ext uri="{FF2B5EF4-FFF2-40B4-BE49-F238E27FC236}">
                <a16:creationId xmlns:a16="http://schemas.microsoft.com/office/drawing/2014/main" id="{EFF53E5A-25BE-EB9A-5B4E-AF987EC55C04}"/>
              </a:ext>
            </a:extLst>
          </p:cNvPr>
          <p:cNvSpPr txBox="1"/>
          <p:nvPr/>
        </p:nvSpPr>
        <p:spPr>
          <a:xfrm>
            <a:off x="754898" y="4440281"/>
            <a:ext cx="2982142" cy="215444"/>
          </a:xfrm>
          <a:prstGeom prst="rect">
            <a:avLst/>
          </a:prstGeom>
          <a:noFill/>
        </p:spPr>
        <p:txBody>
          <a:bodyPr wrap="square" lIns="0" tIns="0" rIns="0" bIns="0">
            <a:spAutoFit/>
          </a:bodyPr>
          <a:lstStyle>
            <a:defPPr>
              <a:defRPr lang="en-US"/>
            </a:defPPr>
            <a:lvl1pPr lvl="0" defTabSz="932472" fontAlgn="base">
              <a:spcBef>
                <a:spcPct val="0"/>
              </a:spcBef>
              <a:spcAft>
                <a:spcPct val="0"/>
              </a:spcAft>
              <a:defRPr sz="1600" b="1">
                <a:ea typeface="Segoe UI" pitchFamily="34" charset="0"/>
                <a:cs typeface="Segoe UI" pitchFamily="34" charset="0"/>
              </a:defRPr>
            </a:lvl1p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Segoe UI Semibold"/>
                <a:cs typeface="Segoe UI" pitchFamily="34" charset="0"/>
              </a:rPr>
              <a:t>Create the invitation</a:t>
            </a:r>
          </a:p>
        </p:txBody>
      </p:sp>
      <p:sp>
        <p:nvSpPr>
          <p:cNvPr id="124" name="Text Placeholder 2">
            <a:extLst>
              <a:ext uri="{FF2B5EF4-FFF2-40B4-BE49-F238E27FC236}">
                <a16:creationId xmlns:a16="http://schemas.microsoft.com/office/drawing/2014/main" id="{296EF9DC-2E44-BDC1-3872-BB4D3390B95C}"/>
              </a:ext>
            </a:extLst>
          </p:cNvPr>
          <p:cNvSpPr txBox="1">
            <a:spLocks/>
          </p:cNvSpPr>
          <p:nvPr/>
        </p:nvSpPr>
        <p:spPr>
          <a:xfrm>
            <a:off x="754898" y="4690589"/>
            <a:ext cx="2982142" cy="161583"/>
          </a:xfrm>
          <a:prstGeom prst="rect">
            <a:avLst/>
          </a:prstGeom>
        </p:spPr>
        <p:txBody>
          <a:bodyPr vert="horz" wrap="square" lIns="0" tIns="0" rIns="0" bIns="0" rtlCol="0" anchor="t" anchorCtr="0">
            <a:spAutoFit/>
          </a:bodyPr>
          <a:lstStyle>
            <a:lvl1pPr marL="228600" marR="0" indent="-22860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85263">
                      <a:srgbClr val="D83B01"/>
                    </a:gs>
                    <a:gs pos="58000">
                      <a:srgbClr val="D83B01"/>
                    </a:gs>
                  </a:gsLst>
                  <a:lin ang="18600000" scaled="0"/>
                </a:gra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Pct val="90000"/>
              <a:buFont typeface="Wingdings" panose="05000000000000000000" pitchFamily="2" charset="2"/>
              <a:buNone/>
              <a:tabLst/>
              <a:defRPr/>
            </a:pPr>
            <a:r>
              <a:rPr kumimoji="0" lang="en-US" sz="1050" b="0" i="0" u="none" strike="noStrike" kern="1200" cap="none" spc="0" normalizeH="0" baseline="0" noProof="0">
                <a:ln w="3175">
                  <a:noFill/>
                </a:ln>
                <a:solidFill>
                  <a:prstClr val="black"/>
                </a:solidFill>
                <a:effectLst/>
                <a:uLnTx/>
                <a:uFillTx/>
                <a:latin typeface="Segoe UI"/>
                <a:ea typeface="+mn-ea"/>
                <a:cs typeface="Segoe UI" panose="020B0502040204020203" pitchFamily="34" charset="0"/>
              </a:rPr>
              <a:t>From a new email select Draft with Copilot</a:t>
            </a:r>
          </a:p>
        </p:txBody>
      </p:sp>
      <p:grpSp>
        <p:nvGrpSpPr>
          <p:cNvPr id="82" name="Group 81" descr="Microsoft Outlook logo">
            <a:extLst>
              <a:ext uri="{FF2B5EF4-FFF2-40B4-BE49-F238E27FC236}">
                <a16:creationId xmlns:a16="http://schemas.microsoft.com/office/drawing/2014/main" id="{EFB7271E-E662-EF87-AFC2-7FD775EC4A02}"/>
              </a:ext>
              <a:ext uri="{C183D7F6-B498-43B3-948B-1728B52AA6E4}">
                <adec:decorative xmlns:adec="http://schemas.microsoft.com/office/drawing/2017/decorative" val="0"/>
              </a:ext>
            </a:extLst>
          </p:cNvPr>
          <p:cNvGrpSpPr>
            <a:grpSpLocks/>
          </p:cNvGrpSpPr>
          <p:nvPr/>
        </p:nvGrpSpPr>
        <p:grpSpPr>
          <a:xfrm>
            <a:off x="3641327" y="4031176"/>
            <a:ext cx="534544" cy="534544"/>
            <a:chOff x="11090271" y="6937563"/>
            <a:chExt cx="534544" cy="534544"/>
          </a:xfrm>
        </p:grpSpPr>
        <p:sp>
          <p:nvSpPr>
            <p:cNvPr id="83" name="Rounded Rectangle 64">
              <a:extLst>
                <a:ext uri="{FF2B5EF4-FFF2-40B4-BE49-F238E27FC236}">
                  <a16:creationId xmlns:a16="http://schemas.microsoft.com/office/drawing/2014/main" id="{CF14AE8A-06E6-5C1B-0106-67BF412BD45F}"/>
                </a:ext>
              </a:extLst>
            </p:cNvPr>
            <p:cNvSpPr/>
            <p:nvPr/>
          </p:nvSpPr>
          <p:spPr bwMode="auto">
            <a:xfrm>
              <a:off x="11090271" y="6937563"/>
              <a:ext cx="534544" cy="534544"/>
            </a:xfrm>
            <a:prstGeom prst="roundRect">
              <a:avLst/>
            </a:prstGeom>
            <a:solidFill>
              <a:schemeClr val="bg1"/>
            </a:solidFill>
            <a:ln>
              <a:noFill/>
              <a:headEnd type="none" w="med" len="med"/>
              <a:tailEnd type="none" w="med" len="med"/>
            </a:ln>
            <a:effectLst>
              <a:outerShdw blurRad="127643" dist="635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pic>
          <p:nvPicPr>
            <p:cNvPr id="84" name="Graphic 83">
              <a:extLst>
                <a:ext uri="{FF2B5EF4-FFF2-40B4-BE49-F238E27FC236}">
                  <a16:creationId xmlns:a16="http://schemas.microsoft.com/office/drawing/2014/main" id="{E56FA0E7-D753-42B2-A5EF-06F00A6E0B50}"/>
                </a:ext>
              </a:extLst>
            </p:cNvPr>
            <p:cNvPicPr>
              <a:picLocks noChangeAspect="1"/>
            </p:cNvPicPr>
            <p:nvPr/>
          </p:nvPicPr>
          <p:blipFill rotWithShape="1">
            <a:blip r:embed="rId11" cstate="screen">
              <a:extLst>
                <a:ext uri="{28A0092B-C50C-407E-A947-70E740481C1C}">
                  <a14:useLocalDpi xmlns:a14="http://schemas.microsoft.com/office/drawing/2010/main"/>
                </a:ext>
                <a:ext uri="{96DAC541-7B7A-43D3-8B79-37D633B846F1}">
                  <asvg:svgBlip xmlns:asvg="http://schemas.microsoft.com/office/drawing/2016/SVG/main" r:embed="rId12"/>
                </a:ext>
              </a:extLst>
            </a:blip>
            <a:srcRect l="22984" t="22984" r="22984" b="22984"/>
            <a:stretch/>
          </p:blipFill>
          <p:spPr>
            <a:xfrm>
              <a:off x="11170786" y="7018079"/>
              <a:ext cx="373514" cy="373514"/>
            </a:xfrm>
            <a:prstGeom prst="rect">
              <a:avLst/>
            </a:prstGeom>
          </p:spPr>
        </p:pic>
      </p:grpSp>
      <p:sp>
        <p:nvSpPr>
          <p:cNvPr id="125" name="Rectangle: Rounded Corners 6">
            <a:extLst>
              <a:ext uri="{FF2B5EF4-FFF2-40B4-BE49-F238E27FC236}">
                <a16:creationId xmlns:a16="http://schemas.microsoft.com/office/drawing/2014/main" id="{E665800C-7A43-7864-4622-9F0A14433233}"/>
              </a:ext>
              <a:ext uri="{C183D7F6-B498-43B3-948B-1728B52AA6E4}">
                <adec:decorative xmlns:adec="http://schemas.microsoft.com/office/drawing/2017/decorative" val="1"/>
              </a:ext>
            </a:extLst>
          </p:cNvPr>
          <p:cNvSpPr/>
          <p:nvPr/>
        </p:nvSpPr>
        <p:spPr bwMode="auto">
          <a:xfrm>
            <a:off x="737209" y="5272287"/>
            <a:ext cx="3017520" cy="1005840"/>
          </a:xfrm>
          <a:prstGeom prst="roundRect">
            <a:avLst>
              <a:gd name="adj" fmla="val 8425"/>
            </a:avLst>
          </a:prstGeom>
          <a:solidFill>
            <a:schemeClr val="bg1"/>
          </a:solidFill>
          <a:ln w="25400">
            <a:gradFill>
              <a:gsLst>
                <a:gs pos="37000">
                  <a:srgbClr val="464FEB"/>
                </a:gs>
                <a:gs pos="69000">
                  <a:srgbClr val="47CFFA"/>
                </a:gs>
                <a:gs pos="91000">
                  <a:srgbClr val="B47CF8"/>
                </a:gs>
              </a:gsLst>
              <a:lin ang="3600000" scaled="0"/>
            </a:gradFill>
          </a:ln>
          <a:effectLst>
            <a:outerShdw blurRad="300618" dist="16429" dir="2700000" algn="tl" rotWithShape="0">
              <a:prstClr val="black">
                <a:alpha val="11839"/>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31" name="Title 1">
            <a:extLst>
              <a:ext uri="{FF2B5EF4-FFF2-40B4-BE49-F238E27FC236}">
                <a16:creationId xmlns:a16="http://schemas.microsoft.com/office/drawing/2014/main" id="{7CF886ED-613D-48E6-EF5C-46C4AF09FA98}"/>
              </a:ext>
            </a:extLst>
          </p:cNvPr>
          <p:cNvSpPr txBox="1">
            <a:spLocks/>
          </p:cNvSpPr>
          <p:nvPr/>
        </p:nvSpPr>
        <p:spPr>
          <a:xfrm>
            <a:off x="878319" y="5467431"/>
            <a:ext cx="2735299" cy="615553"/>
          </a:xfrm>
          <a:prstGeom prst="rect">
            <a:avLst/>
          </a:prstGeom>
        </p:spPr>
        <p:txBody>
          <a:bodyPr vert="horz" wrap="square" lIns="0" tIns="0" rIns="0" bIns="0" rtlCol="0" anchor="ctr">
            <a:spAutoFit/>
          </a:bodyPr>
          <a:lstStyle>
            <a:lvl1pPr algn="l" defTabSz="2402409" rtl="0" eaLnBrk="1" latinLnBrk="0" hangingPunct="1">
              <a:lnSpc>
                <a:spcPct val="100000"/>
              </a:lnSpc>
              <a:spcBef>
                <a:spcPct val="0"/>
              </a:spcBef>
              <a:buNone/>
              <a:defRPr lang="en-US" sz="9272" b="0" kern="1200" cap="none" spc="-129" baseline="0" dirty="0" smtClean="0">
                <a:ln w="3175">
                  <a:noFill/>
                </a:ln>
                <a:solidFill>
                  <a:schemeClr val="tx1"/>
                </a:solidFill>
                <a:effectLst/>
                <a:latin typeface="+mj-lt"/>
                <a:ea typeface="+mn-ea"/>
                <a:cs typeface="Segoe UI" pitchFamily="34" charset="0"/>
              </a:defRPr>
            </a:lvl1p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w="3175">
                  <a:noFill/>
                </a:ln>
                <a:gradFill>
                  <a:gsLst>
                    <a:gs pos="0">
                      <a:srgbClr val="1264B1"/>
                    </a:gs>
                    <a:gs pos="100000">
                      <a:srgbClr val="944DCF"/>
                    </a:gs>
                  </a:gsLst>
                  <a:lin ang="0" scaled="1"/>
                </a:gradFill>
                <a:effectLst/>
                <a:uLnTx/>
                <a:uFillTx/>
                <a:latin typeface="Segoe UI Semibold"/>
                <a:ea typeface="+mn-ea"/>
                <a:cs typeface="Segoe UI" pitchFamily="34" charset="0"/>
              </a:rPr>
              <a:t>Draft a detailed email </a:t>
            </a:r>
            <a:r>
              <a:rPr kumimoji="0" lang="en-US" sz="1000" b="0" i="0" u="none" strike="noStrike" kern="1200" cap="none" spc="0" normalizeH="0" baseline="0" noProof="0">
                <a:ln w="3175">
                  <a:noFill/>
                </a:ln>
                <a:solidFill>
                  <a:prstClr val="black"/>
                </a:solidFill>
                <a:effectLst/>
                <a:uLnTx/>
                <a:uFillTx/>
                <a:latin typeface="Segoe UI"/>
                <a:ea typeface="+mn-ea"/>
                <a:cs typeface="Segoe UI" pitchFamily="34" charset="0"/>
              </a:rPr>
              <a:t>thanking all employees for attending the year-end review. Make the tone friendly and mention how excited we are to continue our progress in the new year.</a:t>
            </a:r>
          </a:p>
        </p:txBody>
      </p:sp>
      <p:sp>
        <p:nvSpPr>
          <p:cNvPr id="138" name="TextBox 137">
            <a:extLst>
              <a:ext uri="{FF2B5EF4-FFF2-40B4-BE49-F238E27FC236}">
                <a16:creationId xmlns:a16="http://schemas.microsoft.com/office/drawing/2014/main" id="{AC907283-9A58-A49D-97A7-D5BCEFFFDD2A}"/>
              </a:ext>
            </a:extLst>
          </p:cNvPr>
          <p:cNvSpPr txBox="1"/>
          <p:nvPr/>
        </p:nvSpPr>
        <p:spPr>
          <a:xfrm>
            <a:off x="4490013" y="4440281"/>
            <a:ext cx="2982142" cy="215444"/>
          </a:xfrm>
          <a:prstGeom prst="rect">
            <a:avLst/>
          </a:prstGeom>
          <a:noFill/>
        </p:spPr>
        <p:txBody>
          <a:bodyPr wrap="square" lIns="0" tIns="0" rIns="0" bIns="0">
            <a:spAutoFit/>
          </a:bodyPr>
          <a:lstStyle>
            <a:defPPr>
              <a:defRPr lang="en-US"/>
            </a:defPPr>
            <a:lvl1pPr lvl="0" defTabSz="932472" fontAlgn="base">
              <a:spcBef>
                <a:spcPct val="0"/>
              </a:spcBef>
              <a:spcAft>
                <a:spcPct val="0"/>
              </a:spcAft>
              <a:defRPr sz="1600" b="1">
                <a:ea typeface="Segoe UI" pitchFamily="34" charset="0"/>
                <a:cs typeface="Segoe UI" pitchFamily="34" charset="0"/>
              </a:defRPr>
            </a:lvl1p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Segoe UI Semibold"/>
                <a:cs typeface="Segoe UI" pitchFamily="34" charset="0"/>
              </a:rPr>
              <a:t>Review last quarter’s speech</a:t>
            </a:r>
          </a:p>
        </p:txBody>
      </p:sp>
      <p:sp>
        <p:nvSpPr>
          <p:cNvPr id="143" name="Text Placeholder 2">
            <a:extLst>
              <a:ext uri="{FF2B5EF4-FFF2-40B4-BE49-F238E27FC236}">
                <a16:creationId xmlns:a16="http://schemas.microsoft.com/office/drawing/2014/main" id="{AE773380-3BF7-DD13-A418-AD8D39043958}"/>
              </a:ext>
            </a:extLst>
          </p:cNvPr>
          <p:cNvSpPr txBox="1">
            <a:spLocks/>
          </p:cNvSpPr>
          <p:nvPr/>
        </p:nvSpPr>
        <p:spPr>
          <a:xfrm>
            <a:off x="4490013" y="4690589"/>
            <a:ext cx="2982142" cy="161583"/>
          </a:xfrm>
          <a:prstGeom prst="rect">
            <a:avLst/>
          </a:prstGeom>
        </p:spPr>
        <p:txBody>
          <a:bodyPr vert="horz" wrap="square" lIns="0" tIns="0" rIns="0" bIns="0" rtlCol="0" anchor="t" anchorCtr="0">
            <a:spAutoFit/>
          </a:bodyPr>
          <a:lstStyle>
            <a:lvl1pPr marL="228600" marR="0" indent="-22860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85263">
                      <a:srgbClr val="D83B01"/>
                    </a:gs>
                    <a:gs pos="58000">
                      <a:srgbClr val="D83B01"/>
                    </a:gs>
                  </a:gsLst>
                  <a:lin ang="18600000" scaled="0"/>
                </a:gra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Pct val="90000"/>
              <a:buFont typeface="Wingdings" panose="05000000000000000000" pitchFamily="2" charset="2"/>
              <a:buNone/>
              <a:tabLst/>
              <a:defRPr/>
            </a:pPr>
            <a:r>
              <a:rPr kumimoji="0" lang="en-US" sz="1050" b="0" i="0" u="none" strike="noStrike" kern="1200" cap="none" spc="0" normalizeH="0" baseline="0" noProof="0">
                <a:ln w="3175">
                  <a:noFill/>
                </a:ln>
                <a:solidFill>
                  <a:prstClr val="black"/>
                </a:solidFill>
                <a:effectLst/>
                <a:uLnTx/>
                <a:uFillTx/>
                <a:latin typeface="Segoe UI"/>
                <a:ea typeface="+mn-ea"/>
                <a:cs typeface="Segoe UI" panose="020B0502040204020203" pitchFamily="34" charset="0"/>
              </a:rPr>
              <a:t>From the meeting recap prompt Copilot in Team</a:t>
            </a:r>
          </a:p>
        </p:txBody>
      </p:sp>
      <p:grpSp>
        <p:nvGrpSpPr>
          <p:cNvPr id="79" name="Group 78" descr="Microsoft Teams Logo">
            <a:extLst>
              <a:ext uri="{FF2B5EF4-FFF2-40B4-BE49-F238E27FC236}">
                <a16:creationId xmlns:a16="http://schemas.microsoft.com/office/drawing/2014/main" id="{A300F785-60B3-0773-6C42-C8E016971811}"/>
              </a:ext>
              <a:ext uri="{C183D7F6-B498-43B3-948B-1728B52AA6E4}">
                <adec:decorative xmlns:adec="http://schemas.microsoft.com/office/drawing/2017/decorative" val="0"/>
              </a:ext>
            </a:extLst>
          </p:cNvPr>
          <p:cNvGrpSpPr>
            <a:grpSpLocks/>
          </p:cNvGrpSpPr>
          <p:nvPr/>
        </p:nvGrpSpPr>
        <p:grpSpPr>
          <a:xfrm>
            <a:off x="7372339" y="4028486"/>
            <a:ext cx="534544" cy="534544"/>
            <a:chOff x="3125234" y="13590476"/>
            <a:chExt cx="659280" cy="659280"/>
          </a:xfrm>
        </p:grpSpPr>
        <p:sp>
          <p:nvSpPr>
            <p:cNvPr id="80" name="Rounded Rectangle 56">
              <a:extLst>
                <a:ext uri="{FF2B5EF4-FFF2-40B4-BE49-F238E27FC236}">
                  <a16:creationId xmlns:a16="http://schemas.microsoft.com/office/drawing/2014/main" id="{BA43D2E7-2D1C-B0F7-152C-F141EB04318A}"/>
                </a:ext>
              </a:extLst>
            </p:cNvPr>
            <p:cNvSpPr/>
            <p:nvPr/>
          </p:nvSpPr>
          <p:spPr bwMode="auto">
            <a:xfrm>
              <a:off x="3125234" y="13590476"/>
              <a:ext cx="659280" cy="659280"/>
            </a:xfrm>
            <a:prstGeom prst="roundRect">
              <a:avLst/>
            </a:prstGeom>
            <a:solidFill>
              <a:schemeClr val="bg1"/>
            </a:solidFill>
            <a:ln>
              <a:noFill/>
              <a:headEnd type="none" w="med" len="med"/>
              <a:tailEnd type="none" w="med" len="med"/>
            </a:ln>
            <a:effectLst>
              <a:outerShdw blurRad="127643" dist="635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pic>
          <p:nvPicPr>
            <p:cNvPr id="81" name="Graphic 80">
              <a:extLst>
                <a:ext uri="{FF2B5EF4-FFF2-40B4-BE49-F238E27FC236}">
                  <a16:creationId xmlns:a16="http://schemas.microsoft.com/office/drawing/2014/main" id="{4ECB7C98-0EED-EF3C-DA9E-8546E0703656}"/>
                </a:ext>
              </a:extLst>
            </p:cNvPr>
            <p:cNvPicPr>
              <a:picLocks noChangeAspect="1"/>
            </p:cNvPicPr>
            <p:nvPr/>
          </p:nvPicPr>
          <p:blipFill>
            <a:blip r:embed="rId6" cstate="screen">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3229606" y="13694555"/>
              <a:ext cx="451120" cy="451118"/>
            </a:xfrm>
            <a:prstGeom prst="rect">
              <a:avLst/>
            </a:prstGeom>
          </p:spPr>
        </p:pic>
      </p:grpSp>
      <p:sp>
        <p:nvSpPr>
          <p:cNvPr id="35" name="Rectangle: Rounded Corners 6">
            <a:extLst>
              <a:ext uri="{FF2B5EF4-FFF2-40B4-BE49-F238E27FC236}">
                <a16:creationId xmlns:a16="http://schemas.microsoft.com/office/drawing/2014/main" id="{430D1BD6-AF1A-D022-65B8-A70EB0FA821C}"/>
              </a:ext>
              <a:ext uri="{C183D7F6-B498-43B3-948B-1728B52AA6E4}">
                <adec:decorative xmlns:adec="http://schemas.microsoft.com/office/drawing/2017/decorative" val="1"/>
              </a:ext>
            </a:extLst>
          </p:cNvPr>
          <p:cNvSpPr/>
          <p:nvPr/>
        </p:nvSpPr>
        <p:spPr bwMode="auto">
          <a:xfrm>
            <a:off x="4484614" y="5292771"/>
            <a:ext cx="2992940" cy="964873"/>
          </a:xfrm>
          <a:prstGeom prst="roundRect">
            <a:avLst>
              <a:gd name="adj" fmla="val 8425"/>
            </a:avLst>
          </a:prstGeom>
          <a:solidFill>
            <a:schemeClr val="bg1"/>
          </a:solidFill>
          <a:ln w="25400">
            <a:gradFill>
              <a:gsLst>
                <a:gs pos="37000">
                  <a:srgbClr val="464FEB"/>
                </a:gs>
                <a:gs pos="69000">
                  <a:srgbClr val="47CFFA"/>
                </a:gs>
                <a:gs pos="91000">
                  <a:srgbClr val="B47CF8"/>
                </a:gs>
              </a:gsLst>
              <a:lin ang="3600000" scaled="0"/>
            </a:gradFill>
          </a:ln>
          <a:effectLst>
            <a:outerShdw blurRad="300618" dist="16429" dir="2700000" algn="tl" rotWithShape="0">
              <a:prstClr val="black">
                <a:alpha val="11839"/>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8" name="Title 1">
            <a:extLst>
              <a:ext uri="{FF2B5EF4-FFF2-40B4-BE49-F238E27FC236}">
                <a16:creationId xmlns:a16="http://schemas.microsoft.com/office/drawing/2014/main" id="{432F9DAF-6D18-D2D8-30B3-A39B077BFE8B}"/>
              </a:ext>
            </a:extLst>
          </p:cNvPr>
          <p:cNvSpPr txBox="1">
            <a:spLocks/>
          </p:cNvSpPr>
          <p:nvPr/>
        </p:nvSpPr>
        <p:spPr>
          <a:xfrm>
            <a:off x="4613434" y="5544375"/>
            <a:ext cx="2735299" cy="461665"/>
          </a:xfrm>
          <a:prstGeom prst="rect">
            <a:avLst/>
          </a:prstGeom>
          <a:noFill/>
        </p:spPr>
        <p:txBody>
          <a:bodyPr vert="horz" wrap="square" lIns="0" tIns="0" rIns="0" bIns="0" rtlCol="0" anchor="ctr">
            <a:spAutoFit/>
          </a:bodyPr>
          <a:lstStyle>
            <a:lvl1pPr algn="l" defTabSz="2402409" rtl="0" eaLnBrk="1" latinLnBrk="0" hangingPunct="1">
              <a:lnSpc>
                <a:spcPct val="100000"/>
              </a:lnSpc>
              <a:spcBef>
                <a:spcPct val="0"/>
              </a:spcBef>
              <a:buNone/>
              <a:defRPr lang="en-US" sz="9272" b="0" kern="1200" cap="none" spc="-129" baseline="0" dirty="0" smtClean="0">
                <a:ln w="3175">
                  <a:noFill/>
                </a:ln>
                <a:solidFill>
                  <a:schemeClr val="tx1"/>
                </a:solidFill>
                <a:effectLst/>
                <a:latin typeface="+mj-lt"/>
                <a:ea typeface="+mn-ea"/>
                <a:cs typeface="Segoe UI" pitchFamily="34" charset="0"/>
              </a:defRPr>
            </a:lvl1p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w="3175">
                  <a:noFill/>
                </a:ln>
                <a:gradFill>
                  <a:gsLst>
                    <a:gs pos="0">
                      <a:srgbClr val="1264B1"/>
                    </a:gs>
                    <a:gs pos="100000">
                      <a:srgbClr val="944DCF"/>
                    </a:gs>
                  </a:gsLst>
                  <a:lin ang="0" scaled="1"/>
                </a:gradFill>
                <a:effectLst/>
                <a:uLnTx/>
                <a:uFillTx/>
                <a:latin typeface="Segoe UI Semibold"/>
                <a:ea typeface="+mn-ea"/>
                <a:cs typeface="Segoe UI" pitchFamily="34" charset="0"/>
              </a:rPr>
              <a:t>Summarize the meeting </a:t>
            </a:r>
            <a:r>
              <a:rPr kumimoji="0" lang="en-US" sz="1000" b="0" i="0" u="none" strike="noStrike" kern="1200" cap="none" spc="0" normalizeH="0" baseline="0" noProof="0" dirty="0">
                <a:ln w="3175">
                  <a:noFill/>
                </a:ln>
                <a:solidFill>
                  <a:prstClr val="black"/>
                </a:solidFill>
                <a:effectLst/>
                <a:uLnTx/>
                <a:uFillTx/>
                <a:latin typeface="Segoe UI"/>
                <a:ea typeface="+mn-ea"/>
                <a:cs typeface="Segoe UI" pitchFamily="34" charset="0"/>
              </a:rPr>
              <a:t>and list the key points. Tell me all of the revenue numbers that were presented.</a:t>
            </a:r>
          </a:p>
        </p:txBody>
      </p:sp>
      <p:sp>
        <p:nvSpPr>
          <p:cNvPr id="159" name="TextBox 158">
            <a:extLst>
              <a:ext uri="{FF2B5EF4-FFF2-40B4-BE49-F238E27FC236}">
                <a16:creationId xmlns:a16="http://schemas.microsoft.com/office/drawing/2014/main" id="{E5648769-776F-F9F5-0857-88D00165E023}"/>
              </a:ext>
            </a:extLst>
          </p:cNvPr>
          <p:cNvSpPr txBox="1"/>
          <p:nvPr/>
        </p:nvSpPr>
        <p:spPr>
          <a:xfrm>
            <a:off x="8229191" y="4440281"/>
            <a:ext cx="2982142" cy="215444"/>
          </a:xfrm>
          <a:prstGeom prst="rect">
            <a:avLst/>
          </a:prstGeom>
          <a:noFill/>
        </p:spPr>
        <p:txBody>
          <a:bodyPr wrap="square" lIns="0" tIns="0" rIns="0" bIns="0">
            <a:spAutoFit/>
          </a:bodyPr>
          <a:lstStyle>
            <a:defPPr>
              <a:defRPr lang="en-US"/>
            </a:defPPr>
            <a:lvl1pPr lvl="0" defTabSz="932472" fontAlgn="base">
              <a:spcBef>
                <a:spcPct val="0"/>
              </a:spcBef>
              <a:spcAft>
                <a:spcPct val="0"/>
              </a:spcAft>
              <a:defRPr sz="1600" b="1">
                <a:ea typeface="Segoe UI" pitchFamily="34" charset="0"/>
                <a:cs typeface="Segoe UI" pitchFamily="34" charset="0"/>
              </a:defRPr>
            </a:lvl1p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Segoe UI Semibold"/>
                <a:cs typeface="Segoe UI" pitchFamily="34" charset="0"/>
              </a:rPr>
              <a:t>Revise the presentation slides</a:t>
            </a:r>
          </a:p>
        </p:txBody>
      </p:sp>
      <p:sp>
        <p:nvSpPr>
          <p:cNvPr id="160" name="Text Placeholder 2">
            <a:extLst>
              <a:ext uri="{FF2B5EF4-FFF2-40B4-BE49-F238E27FC236}">
                <a16:creationId xmlns:a16="http://schemas.microsoft.com/office/drawing/2014/main" id="{ABB8E8AA-5A96-0BD5-CA4D-1B61D7EC2257}"/>
              </a:ext>
            </a:extLst>
          </p:cNvPr>
          <p:cNvSpPr txBox="1">
            <a:spLocks/>
          </p:cNvSpPr>
          <p:nvPr/>
        </p:nvSpPr>
        <p:spPr>
          <a:xfrm>
            <a:off x="8229191" y="4690589"/>
            <a:ext cx="2982142" cy="161583"/>
          </a:xfrm>
          <a:prstGeom prst="rect">
            <a:avLst/>
          </a:prstGeom>
        </p:spPr>
        <p:txBody>
          <a:bodyPr vert="horz" wrap="square" lIns="0" tIns="0" rIns="0" bIns="0" rtlCol="0" anchor="t" anchorCtr="0">
            <a:spAutoFit/>
          </a:bodyPr>
          <a:lstStyle>
            <a:lvl1pPr marL="228600" marR="0" indent="-22860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85263">
                      <a:srgbClr val="D83B01"/>
                    </a:gs>
                    <a:gs pos="58000">
                      <a:srgbClr val="D83B01"/>
                    </a:gs>
                  </a:gsLst>
                  <a:lin ang="18600000" scaled="0"/>
                </a:gra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Pct val="90000"/>
              <a:buFont typeface="Wingdings" panose="05000000000000000000" pitchFamily="2" charset="2"/>
              <a:buNone/>
              <a:tabLst/>
              <a:defRPr/>
            </a:pPr>
            <a:r>
              <a:rPr kumimoji="0" lang="en-US" sz="1050" b="0" i="0" u="none" strike="noStrike" kern="1200" cap="none" spc="0" normalizeH="0" baseline="0" noProof="0">
                <a:ln w="3175">
                  <a:noFill/>
                </a:ln>
                <a:solidFill>
                  <a:prstClr val="black"/>
                </a:solidFill>
                <a:effectLst/>
                <a:uLnTx/>
                <a:uFillTx/>
                <a:latin typeface="Segoe UI"/>
                <a:ea typeface="+mn-ea"/>
                <a:cs typeface="Segoe UI" panose="020B0502040204020203" pitchFamily="34" charset="0"/>
              </a:rPr>
              <a:t>Within the presentation prompt Copilot</a:t>
            </a:r>
          </a:p>
        </p:txBody>
      </p:sp>
      <p:grpSp>
        <p:nvGrpSpPr>
          <p:cNvPr id="65" name="Group 64" descr="Microsoft PowerPoint Logo">
            <a:extLst>
              <a:ext uri="{FF2B5EF4-FFF2-40B4-BE49-F238E27FC236}">
                <a16:creationId xmlns:a16="http://schemas.microsoft.com/office/drawing/2014/main" id="{49C87A96-6C94-3395-7A61-EF05D8EEFF9B}"/>
              </a:ext>
            </a:extLst>
          </p:cNvPr>
          <p:cNvGrpSpPr>
            <a:grpSpLocks/>
          </p:cNvGrpSpPr>
          <p:nvPr/>
        </p:nvGrpSpPr>
        <p:grpSpPr>
          <a:xfrm>
            <a:off x="11118806" y="4026754"/>
            <a:ext cx="534543" cy="534543"/>
            <a:chOff x="587375" y="1790700"/>
            <a:chExt cx="1371600" cy="1371600"/>
          </a:xfrm>
        </p:grpSpPr>
        <p:sp>
          <p:nvSpPr>
            <p:cNvPr id="66" name="Rounded Rectangle 46">
              <a:extLst>
                <a:ext uri="{FF2B5EF4-FFF2-40B4-BE49-F238E27FC236}">
                  <a16:creationId xmlns:a16="http://schemas.microsoft.com/office/drawing/2014/main" id="{2244AD26-869C-002C-54C0-5FF59AF4D9E2}"/>
                </a:ext>
              </a:extLst>
            </p:cNvPr>
            <p:cNvSpPr/>
            <p:nvPr/>
          </p:nvSpPr>
          <p:spPr bwMode="auto">
            <a:xfrm>
              <a:off x="587375" y="1790700"/>
              <a:ext cx="1371600" cy="1371600"/>
            </a:xfrm>
            <a:prstGeom prst="roundRect">
              <a:avLst/>
            </a:prstGeom>
            <a:solidFill>
              <a:schemeClr val="bg1"/>
            </a:solidFill>
            <a:ln>
              <a:noFill/>
              <a:headEnd type="none" w="med" len="med"/>
              <a:tailEnd type="none" w="med" len="med"/>
            </a:ln>
            <a:effectLst>
              <a:outerShdw blurRad="127643" dist="635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pic>
          <p:nvPicPr>
            <p:cNvPr id="67" name="Picture 2" descr="Microsoft PowerPoint Logo - PNG and Vector - Logo Download">
              <a:hlinkClick r:id="rId13"/>
              <a:extLst>
                <a:ext uri="{FF2B5EF4-FFF2-40B4-BE49-F238E27FC236}">
                  <a16:creationId xmlns:a16="http://schemas.microsoft.com/office/drawing/2014/main" id="{87418575-6289-513F-47EF-577B43A9CD83}"/>
                </a:ext>
              </a:extLst>
            </p:cNvPr>
            <p:cNvPicPr>
              <a:picLocks noChangeAspect="1" noChangeArrowheads="1"/>
            </p:cNvPicPr>
            <p:nvPr/>
          </p:nvPicPr>
          <p:blipFill>
            <a:blip r:embed="rId14" cstate="screen">
              <a:extLst>
                <a:ext uri="{28A0092B-C50C-407E-A947-70E740481C1C}">
                  <a14:useLocalDpi xmlns:a14="http://schemas.microsoft.com/office/drawing/2010/main"/>
                </a:ext>
              </a:extLst>
            </a:blip>
            <a:srcRect/>
            <a:stretch>
              <a:fillRect/>
            </a:stretch>
          </p:blipFill>
          <p:spPr bwMode="auto">
            <a:xfrm>
              <a:off x="822643" y="2057400"/>
              <a:ext cx="901064" cy="838200"/>
            </a:xfrm>
            <a:prstGeom prst="rect">
              <a:avLst/>
            </a:prstGeom>
            <a:noFill/>
            <a:extLst>
              <a:ext uri="{909E8E84-426E-40DD-AFC4-6F175D3DCCD1}">
                <a14:hiddenFill xmlns:a14="http://schemas.microsoft.com/office/drawing/2010/main">
                  <a:solidFill>
                    <a:srgbClr val="FFFFFF"/>
                  </a:solidFill>
                </a14:hiddenFill>
              </a:ext>
            </a:extLst>
          </p:spPr>
        </p:pic>
      </p:grpSp>
      <p:sp>
        <p:nvSpPr>
          <p:cNvPr id="161" name="Rectangle: Rounded Corners 6">
            <a:extLst>
              <a:ext uri="{FF2B5EF4-FFF2-40B4-BE49-F238E27FC236}">
                <a16:creationId xmlns:a16="http://schemas.microsoft.com/office/drawing/2014/main" id="{C7AAD86F-E507-A59B-9C6E-44F5D779C2A7}"/>
              </a:ext>
              <a:ext uri="{C183D7F6-B498-43B3-948B-1728B52AA6E4}">
                <adec:decorative xmlns:adec="http://schemas.microsoft.com/office/drawing/2017/decorative" val="1"/>
              </a:ext>
            </a:extLst>
          </p:cNvPr>
          <p:cNvSpPr/>
          <p:nvPr/>
        </p:nvSpPr>
        <p:spPr bwMode="auto">
          <a:xfrm>
            <a:off x="8211503" y="5272287"/>
            <a:ext cx="3017520" cy="1005840"/>
          </a:xfrm>
          <a:prstGeom prst="roundRect">
            <a:avLst>
              <a:gd name="adj" fmla="val 8425"/>
            </a:avLst>
          </a:prstGeom>
          <a:solidFill>
            <a:schemeClr val="bg1"/>
          </a:solidFill>
          <a:ln w="25400">
            <a:gradFill>
              <a:gsLst>
                <a:gs pos="37000">
                  <a:srgbClr val="464FEB"/>
                </a:gs>
                <a:gs pos="69000">
                  <a:srgbClr val="47CFFA"/>
                </a:gs>
                <a:gs pos="91000">
                  <a:srgbClr val="B47CF8"/>
                </a:gs>
              </a:gsLst>
              <a:lin ang="3600000" scaled="0"/>
            </a:gradFill>
          </a:ln>
          <a:effectLst>
            <a:outerShdw blurRad="300618" dist="16429" dir="2700000" algn="tl" rotWithShape="0">
              <a:prstClr val="black">
                <a:alpha val="11839"/>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63" name="Title 1">
            <a:extLst>
              <a:ext uri="{FF2B5EF4-FFF2-40B4-BE49-F238E27FC236}">
                <a16:creationId xmlns:a16="http://schemas.microsoft.com/office/drawing/2014/main" id="{0F558B47-63EF-BA69-6D3D-3F099793D07D}"/>
              </a:ext>
            </a:extLst>
          </p:cNvPr>
          <p:cNvSpPr txBox="1">
            <a:spLocks/>
          </p:cNvSpPr>
          <p:nvPr/>
        </p:nvSpPr>
        <p:spPr>
          <a:xfrm>
            <a:off x="8352613" y="5544375"/>
            <a:ext cx="2735299" cy="461665"/>
          </a:xfrm>
          <a:prstGeom prst="rect">
            <a:avLst/>
          </a:prstGeom>
        </p:spPr>
        <p:txBody>
          <a:bodyPr vert="horz" wrap="square" lIns="0" tIns="0" rIns="0" bIns="0" rtlCol="0" anchor="ctr">
            <a:spAutoFit/>
          </a:bodyPr>
          <a:lstStyle>
            <a:lvl1pPr algn="l" defTabSz="2402409" rtl="0" eaLnBrk="1" latinLnBrk="0" hangingPunct="1">
              <a:lnSpc>
                <a:spcPct val="100000"/>
              </a:lnSpc>
              <a:spcBef>
                <a:spcPct val="0"/>
              </a:spcBef>
              <a:buNone/>
              <a:defRPr lang="en-US" sz="9272" b="0" kern="1200" cap="none" spc="-129" baseline="0" dirty="0" smtClean="0">
                <a:ln w="3175">
                  <a:noFill/>
                </a:ln>
                <a:solidFill>
                  <a:schemeClr val="tx1"/>
                </a:solidFill>
                <a:effectLst/>
                <a:latin typeface="+mj-lt"/>
                <a:ea typeface="+mn-ea"/>
                <a:cs typeface="Segoe UI" pitchFamily="34" charset="0"/>
              </a:defRPr>
            </a:lvl1p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w="3175">
                  <a:noFill/>
                </a:ln>
                <a:gradFill>
                  <a:gsLst>
                    <a:gs pos="0">
                      <a:srgbClr val="1264B1"/>
                    </a:gs>
                    <a:gs pos="100000">
                      <a:srgbClr val="944DCF"/>
                    </a:gs>
                  </a:gsLst>
                  <a:lin ang="0" scaled="1"/>
                </a:gradFill>
                <a:effectLst/>
                <a:uLnTx/>
                <a:uFillTx/>
                <a:latin typeface="Segoe UI Semibold"/>
                <a:ea typeface="+mn-ea"/>
                <a:cs typeface="Segoe UI" pitchFamily="34" charset="0"/>
              </a:rPr>
              <a:t>Add an image</a:t>
            </a:r>
            <a:r>
              <a:rPr kumimoji="0" lang="en-US" sz="1000" b="0" i="0" u="none" strike="noStrike" kern="1200" cap="none" spc="0" normalizeH="0" baseline="0" noProof="0" dirty="0">
                <a:ln w="3175">
                  <a:noFill/>
                </a:ln>
                <a:solidFill>
                  <a:prstClr val="black"/>
                </a:solidFill>
                <a:effectLst/>
                <a:uLnTx/>
                <a:uFillTx/>
                <a:latin typeface="Segoe UI" panose="020B0502040204020203" pitchFamily="34" charset="0"/>
                <a:ea typeface="+mn-ea"/>
                <a:cs typeface="Segoe UI" pitchFamily="34" charset="0"/>
              </a:rPr>
              <a:t> </a:t>
            </a:r>
            <a:r>
              <a:rPr kumimoji="0" lang="en-US" sz="1000" b="0" i="0" u="none" strike="noStrike" kern="1200" cap="none" spc="0" normalizeH="0" baseline="0" noProof="0" dirty="0">
                <a:ln w="3175">
                  <a:noFill/>
                </a:ln>
                <a:solidFill>
                  <a:prstClr val="black"/>
                </a:solidFill>
                <a:effectLst/>
                <a:uLnTx/>
                <a:uFillTx/>
                <a:latin typeface="Segoe UI"/>
                <a:ea typeface="+mn-ea"/>
                <a:cs typeface="Segoe UI" pitchFamily="34" charset="0"/>
              </a:rPr>
              <a:t>of an inspiring landscape of a mountain to match the company motto – </a:t>
            </a:r>
            <a:br>
              <a:rPr kumimoji="0" lang="en-US" sz="1000" b="0" i="0" u="none" strike="noStrike" kern="1200" cap="none" spc="0" normalizeH="0" baseline="0" noProof="0" dirty="0">
                <a:ln w="3175">
                  <a:noFill/>
                </a:ln>
                <a:solidFill>
                  <a:prstClr val="black"/>
                </a:solidFill>
                <a:effectLst/>
                <a:uLnTx/>
                <a:uFillTx/>
                <a:latin typeface="Segoe UI"/>
                <a:ea typeface="+mn-ea"/>
                <a:cs typeface="Segoe UI" pitchFamily="34" charset="0"/>
              </a:rPr>
            </a:br>
            <a:r>
              <a:rPr kumimoji="0" lang="en-US" sz="1000" b="0" i="0" u="none" strike="noStrike" kern="1200" cap="none" spc="0" normalizeH="0" baseline="0" noProof="0" dirty="0">
                <a:ln w="3175">
                  <a:noFill/>
                </a:ln>
                <a:solidFill>
                  <a:prstClr val="black"/>
                </a:solidFill>
                <a:effectLst/>
                <a:uLnTx/>
                <a:uFillTx/>
                <a:latin typeface="Segoe UI"/>
                <a:ea typeface="+mn-ea"/>
                <a:cs typeface="Segoe UI" pitchFamily="34" charset="0"/>
              </a:rPr>
              <a:t>“We overcome every obstacle”.</a:t>
            </a:r>
          </a:p>
        </p:txBody>
      </p:sp>
    </p:spTree>
    <p:extLst>
      <p:ext uri="{BB962C8B-B14F-4D97-AF65-F5344CB8AC3E}">
        <p14:creationId xmlns:p14="http://schemas.microsoft.com/office/powerpoint/2010/main" val="4004606375"/>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1" name="Group 70">
            <a:extLst>
              <a:ext uri="{FF2B5EF4-FFF2-40B4-BE49-F238E27FC236}">
                <a16:creationId xmlns:a16="http://schemas.microsoft.com/office/drawing/2014/main" id="{0325EA37-FFE4-E087-8E03-B344949B2350}"/>
              </a:ext>
              <a:ext uri="{C183D7F6-B498-43B3-948B-1728B52AA6E4}">
                <adec:decorative xmlns:adec="http://schemas.microsoft.com/office/drawing/2017/decorative" val="1"/>
              </a:ext>
            </a:extLst>
          </p:cNvPr>
          <p:cNvGrpSpPr/>
          <p:nvPr/>
        </p:nvGrpSpPr>
        <p:grpSpPr>
          <a:xfrm>
            <a:off x="0" y="1672999"/>
            <a:ext cx="12188952" cy="4713514"/>
            <a:chOff x="0" y="1672999"/>
            <a:chExt cx="12188952" cy="4713514"/>
          </a:xfrm>
        </p:grpSpPr>
        <p:sp>
          <p:nvSpPr>
            <p:cNvPr id="72" name="Rectangle: Rounded Corners 6">
              <a:extLst>
                <a:ext uri="{FF2B5EF4-FFF2-40B4-BE49-F238E27FC236}">
                  <a16:creationId xmlns:a16="http://schemas.microsoft.com/office/drawing/2014/main" id="{28460C1A-A9CF-1749-EDCC-9AE7EFB846C0}"/>
                </a:ext>
                <a:ext uri="{C183D7F6-B498-43B3-948B-1728B52AA6E4}">
                  <adec:decorative xmlns:adec="http://schemas.microsoft.com/office/drawing/2017/decorative" val="1"/>
                </a:ext>
              </a:extLst>
            </p:cNvPr>
            <p:cNvSpPr>
              <a:spLocks/>
            </p:cNvSpPr>
            <p:nvPr/>
          </p:nvSpPr>
          <p:spPr bwMode="auto">
            <a:xfrm>
              <a:off x="588263" y="1715723"/>
              <a:ext cx="3315412" cy="2097087"/>
            </a:xfrm>
            <a:prstGeom prst="round2SameRect">
              <a:avLst>
                <a:gd name="adj1" fmla="val 0"/>
                <a:gd name="adj2" fmla="val 7267"/>
              </a:avLst>
            </a:prstGeom>
            <a:solidFill>
              <a:schemeClr val="bg1">
                <a:alpha val="73444"/>
              </a:schemeClr>
            </a:solidFill>
            <a:ln w="12700">
              <a:solidFill>
                <a:schemeClr val="bg1"/>
              </a:solid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76" name="Rectangle: Rounded Corners 6">
              <a:extLst>
                <a:ext uri="{FF2B5EF4-FFF2-40B4-BE49-F238E27FC236}">
                  <a16:creationId xmlns:a16="http://schemas.microsoft.com/office/drawing/2014/main" id="{ACC14BA4-8A96-891D-220F-16DA4AE9C5F0}"/>
                </a:ext>
                <a:ext uri="{C183D7F6-B498-43B3-948B-1728B52AA6E4}">
                  <adec:decorative xmlns:adec="http://schemas.microsoft.com/office/drawing/2017/decorative" val="1"/>
                </a:ext>
              </a:extLst>
            </p:cNvPr>
            <p:cNvSpPr>
              <a:spLocks/>
            </p:cNvSpPr>
            <p:nvPr/>
          </p:nvSpPr>
          <p:spPr bwMode="auto">
            <a:xfrm>
              <a:off x="4323378" y="1715723"/>
              <a:ext cx="3315412" cy="2097087"/>
            </a:xfrm>
            <a:prstGeom prst="round2SameRect">
              <a:avLst>
                <a:gd name="adj1" fmla="val 0"/>
                <a:gd name="adj2" fmla="val 7267"/>
              </a:avLst>
            </a:prstGeom>
            <a:solidFill>
              <a:schemeClr val="bg1">
                <a:alpha val="73444"/>
              </a:schemeClr>
            </a:solidFill>
            <a:ln w="12700">
              <a:solidFill>
                <a:schemeClr val="bg1"/>
              </a:solid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77" name="Rectangle: Rounded Corners 6">
              <a:extLst>
                <a:ext uri="{FF2B5EF4-FFF2-40B4-BE49-F238E27FC236}">
                  <a16:creationId xmlns:a16="http://schemas.microsoft.com/office/drawing/2014/main" id="{8BBD970A-ABFB-0041-33D3-D7AEB894F1E5}"/>
                </a:ext>
                <a:ext uri="{C183D7F6-B498-43B3-948B-1728B52AA6E4}">
                  <adec:decorative xmlns:adec="http://schemas.microsoft.com/office/drawing/2017/decorative" val="1"/>
                </a:ext>
              </a:extLst>
            </p:cNvPr>
            <p:cNvSpPr>
              <a:spLocks/>
            </p:cNvSpPr>
            <p:nvPr/>
          </p:nvSpPr>
          <p:spPr bwMode="auto">
            <a:xfrm>
              <a:off x="8062557" y="1687513"/>
              <a:ext cx="3315412" cy="2097087"/>
            </a:xfrm>
            <a:prstGeom prst="round2SameRect">
              <a:avLst>
                <a:gd name="adj1" fmla="val 0"/>
                <a:gd name="adj2" fmla="val 7267"/>
              </a:avLst>
            </a:prstGeom>
            <a:solidFill>
              <a:schemeClr val="bg1">
                <a:alpha val="73444"/>
              </a:schemeClr>
            </a:solidFill>
            <a:ln w="12700">
              <a:solidFill>
                <a:schemeClr val="bg1"/>
              </a:solid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78" name="Rectangle: Rounded Corners 3">
              <a:extLst>
                <a:ext uri="{FF2B5EF4-FFF2-40B4-BE49-F238E27FC236}">
                  <a16:creationId xmlns:a16="http://schemas.microsoft.com/office/drawing/2014/main" id="{D9E45868-D8C2-D04F-30AE-56A79C96FB78}"/>
                </a:ext>
                <a:ext uri="{C183D7F6-B498-43B3-948B-1728B52AA6E4}">
                  <adec:decorative xmlns:adec="http://schemas.microsoft.com/office/drawing/2017/decorative" val="1"/>
                </a:ext>
              </a:extLst>
            </p:cNvPr>
            <p:cNvSpPr/>
            <p:nvPr/>
          </p:nvSpPr>
          <p:spPr bwMode="auto">
            <a:xfrm>
              <a:off x="0" y="1672999"/>
              <a:ext cx="12188952" cy="45719"/>
            </a:xfrm>
            <a:prstGeom prst="roundRect">
              <a:avLst>
                <a:gd name="adj" fmla="val 11366"/>
              </a:avLst>
            </a:prstGeom>
            <a:gradFill flip="none" rotWithShape="1">
              <a:gsLst>
                <a:gs pos="0">
                  <a:srgbClr val="0F6CBD"/>
                </a:gs>
                <a:gs pos="100000">
                  <a:srgbClr val="9F51DE"/>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Segoe UI" pitchFamily="34" charset="0"/>
              </a:endParaRPr>
            </a:p>
          </p:txBody>
        </p:sp>
        <p:sp>
          <p:nvSpPr>
            <p:cNvPr id="82" name="Rectangle: Rounded Corners 6">
              <a:extLst>
                <a:ext uri="{FF2B5EF4-FFF2-40B4-BE49-F238E27FC236}">
                  <a16:creationId xmlns:a16="http://schemas.microsoft.com/office/drawing/2014/main" id="{615E2E66-7956-160F-2B00-1F1C1AD23646}"/>
                </a:ext>
                <a:ext uri="{C183D7F6-B498-43B3-948B-1728B52AA6E4}">
                  <adec:decorative xmlns:adec="http://schemas.microsoft.com/office/drawing/2017/decorative" val="1"/>
                </a:ext>
              </a:extLst>
            </p:cNvPr>
            <p:cNvSpPr>
              <a:spLocks/>
            </p:cNvSpPr>
            <p:nvPr/>
          </p:nvSpPr>
          <p:spPr bwMode="auto">
            <a:xfrm>
              <a:off x="588263" y="4289426"/>
              <a:ext cx="3315412" cy="2097087"/>
            </a:xfrm>
            <a:prstGeom prst="round2SameRect">
              <a:avLst>
                <a:gd name="adj1" fmla="val 0"/>
                <a:gd name="adj2" fmla="val 7267"/>
              </a:avLst>
            </a:prstGeom>
            <a:solidFill>
              <a:schemeClr val="bg1">
                <a:alpha val="73444"/>
              </a:schemeClr>
            </a:solidFill>
            <a:ln w="12700">
              <a:solidFill>
                <a:schemeClr val="bg1"/>
              </a:solid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83" name="Rectangle: Rounded Corners 6">
              <a:extLst>
                <a:ext uri="{FF2B5EF4-FFF2-40B4-BE49-F238E27FC236}">
                  <a16:creationId xmlns:a16="http://schemas.microsoft.com/office/drawing/2014/main" id="{1EE57E0C-CEAE-3425-6EB6-AB19B54C41DF}"/>
                </a:ext>
                <a:ext uri="{C183D7F6-B498-43B3-948B-1728B52AA6E4}">
                  <adec:decorative xmlns:adec="http://schemas.microsoft.com/office/drawing/2017/decorative" val="1"/>
                </a:ext>
              </a:extLst>
            </p:cNvPr>
            <p:cNvSpPr>
              <a:spLocks/>
            </p:cNvSpPr>
            <p:nvPr/>
          </p:nvSpPr>
          <p:spPr bwMode="auto">
            <a:xfrm>
              <a:off x="4323378" y="4289426"/>
              <a:ext cx="3315412" cy="2097087"/>
            </a:xfrm>
            <a:prstGeom prst="round2SameRect">
              <a:avLst>
                <a:gd name="adj1" fmla="val 0"/>
                <a:gd name="adj2" fmla="val 7267"/>
              </a:avLst>
            </a:prstGeom>
            <a:solidFill>
              <a:schemeClr val="bg1">
                <a:alpha val="73444"/>
              </a:schemeClr>
            </a:solidFill>
            <a:ln w="12700">
              <a:solidFill>
                <a:schemeClr val="bg1"/>
              </a:solid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84" name="Rectangle: Rounded Corners 6">
              <a:extLst>
                <a:ext uri="{FF2B5EF4-FFF2-40B4-BE49-F238E27FC236}">
                  <a16:creationId xmlns:a16="http://schemas.microsoft.com/office/drawing/2014/main" id="{E01E9659-40EF-D631-7BB1-062BF98E0078}"/>
                </a:ext>
                <a:ext uri="{C183D7F6-B498-43B3-948B-1728B52AA6E4}">
                  <adec:decorative xmlns:adec="http://schemas.microsoft.com/office/drawing/2017/decorative" val="1"/>
                </a:ext>
              </a:extLst>
            </p:cNvPr>
            <p:cNvSpPr>
              <a:spLocks/>
            </p:cNvSpPr>
            <p:nvPr/>
          </p:nvSpPr>
          <p:spPr bwMode="auto">
            <a:xfrm>
              <a:off x="8062557" y="4289426"/>
              <a:ext cx="3315412" cy="2097087"/>
            </a:xfrm>
            <a:prstGeom prst="round2SameRect">
              <a:avLst>
                <a:gd name="adj1" fmla="val 0"/>
                <a:gd name="adj2" fmla="val 7267"/>
              </a:avLst>
            </a:prstGeom>
            <a:solidFill>
              <a:schemeClr val="bg1">
                <a:alpha val="73444"/>
              </a:schemeClr>
            </a:solidFill>
            <a:ln w="12700">
              <a:solidFill>
                <a:schemeClr val="bg1"/>
              </a:solid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88" name="Rectangle: Rounded Corners 3">
              <a:extLst>
                <a:ext uri="{FF2B5EF4-FFF2-40B4-BE49-F238E27FC236}">
                  <a16:creationId xmlns:a16="http://schemas.microsoft.com/office/drawing/2014/main" id="{8B2DE42A-AD94-C224-F360-F7AB08781CEE}"/>
                </a:ext>
                <a:ext uri="{C183D7F6-B498-43B3-948B-1728B52AA6E4}">
                  <adec:decorative xmlns:adec="http://schemas.microsoft.com/office/drawing/2017/decorative" val="1"/>
                </a:ext>
              </a:extLst>
            </p:cNvPr>
            <p:cNvSpPr/>
            <p:nvPr/>
          </p:nvSpPr>
          <p:spPr bwMode="auto">
            <a:xfrm>
              <a:off x="0" y="4274912"/>
              <a:ext cx="12188952" cy="45719"/>
            </a:xfrm>
            <a:prstGeom prst="roundRect">
              <a:avLst>
                <a:gd name="adj" fmla="val 11366"/>
              </a:avLst>
            </a:prstGeom>
            <a:gradFill flip="none" rotWithShape="1">
              <a:gsLst>
                <a:gs pos="0">
                  <a:srgbClr val="0F6CBD"/>
                </a:gs>
                <a:gs pos="100000">
                  <a:srgbClr val="9F51DE"/>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Segoe UI" pitchFamily="34" charset="0"/>
              </a:endParaRPr>
            </a:p>
          </p:txBody>
        </p:sp>
      </p:grpSp>
      <p:sp>
        <p:nvSpPr>
          <p:cNvPr id="9" name="Title 9">
            <a:extLst>
              <a:ext uri="{FF2B5EF4-FFF2-40B4-BE49-F238E27FC236}">
                <a16:creationId xmlns:a16="http://schemas.microsoft.com/office/drawing/2014/main" id="{FEA2A9EB-F81F-2175-A9D3-55EA7DF0AAC3}"/>
              </a:ext>
            </a:extLst>
          </p:cNvPr>
          <p:cNvSpPr>
            <a:spLocks noGrp="1"/>
          </p:cNvSpPr>
          <p:nvPr>
            <p:ph type="title"/>
          </p:nvPr>
        </p:nvSpPr>
        <p:spPr>
          <a:xfrm>
            <a:off x="588263" y="457200"/>
            <a:ext cx="11018520" cy="984885"/>
          </a:xfrm>
          <a:noFill/>
        </p:spPr>
        <p:txBody>
          <a:bodyPr wrap="square">
            <a:spAutoFit/>
          </a:bodyPr>
          <a:lstStyle/>
          <a:p>
            <a:pPr defTabSz="914400"/>
            <a:r>
              <a:rPr lang="en-US" sz="3200">
                <a:gradFill flip="none" rotWithShape="1">
                  <a:gsLst>
                    <a:gs pos="50000">
                      <a:srgbClr val="8661C5"/>
                    </a:gs>
                    <a:gs pos="0">
                      <a:srgbClr val="3E76D4"/>
                    </a:gs>
                    <a:gs pos="100000">
                      <a:srgbClr val="C73ECC"/>
                    </a:gs>
                  </a:gsLst>
                  <a:lin ang="2700000" scaled="1"/>
                  <a:tileRect/>
                </a:gradFill>
                <a:cs typeface="+mn-cs"/>
              </a:rPr>
              <a:t>Human resources: </a:t>
            </a:r>
            <a:br>
              <a:rPr lang="en-US" sz="3200">
                <a:gradFill flip="none" rotWithShape="1">
                  <a:gsLst>
                    <a:gs pos="50000">
                      <a:srgbClr val="8661C5"/>
                    </a:gs>
                    <a:gs pos="0">
                      <a:srgbClr val="3E76D4"/>
                    </a:gs>
                    <a:gs pos="100000">
                      <a:srgbClr val="C73ECC"/>
                    </a:gs>
                  </a:gsLst>
                  <a:lin ang="2700000" scaled="1"/>
                  <a:tileRect/>
                </a:gradFill>
                <a:cs typeface="+mn-cs"/>
              </a:rPr>
            </a:br>
            <a:r>
              <a:rPr lang="en-US" sz="3200">
                <a:gradFill flip="none" rotWithShape="1">
                  <a:gsLst>
                    <a:gs pos="50000">
                      <a:srgbClr val="8661C5"/>
                    </a:gs>
                    <a:gs pos="0">
                      <a:srgbClr val="3E76D4"/>
                    </a:gs>
                    <a:gs pos="100000">
                      <a:srgbClr val="C73ECC"/>
                    </a:gs>
                  </a:gsLst>
                  <a:lin ang="2700000" scaled="1"/>
                  <a:tileRect/>
                </a:gradFill>
                <a:cs typeface="+mn-cs"/>
              </a:rPr>
              <a:t>Microsoft 365 Copilot augmented hiring workflow </a:t>
            </a:r>
            <a:endParaRPr lang="en-IN" sz="3200">
              <a:gradFill flip="none" rotWithShape="1">
                <a:gsLst>
                  <a:gs pos="50000">
                    <a:srgbClr val="8661C5"/>
                  </a:gs>
                  <a:gs pos="0">
                    <a:srgbClr val="3E76D4"/>
                  </a:gs>
                  <a:gs pos="100000">
                    <a:srgbClr val="C73ECC"/>
                  </a:gs>
                </a:gsLst>
                <a:lin ang="2700000" scaled="1"/>
                <a:tileRect/>
              </a:gradFill>
              <a:cs typeface="+mn-cs"/>
            </a:endParaRPr>
          </a:p>
        </p:txBody>
      </p:sp>
      <p:pic>
        <p:nvPicPr>
          <p:cNvPr id="10" name="Picture 2" descr="Microsoft Copilot logo">
            <a:extLst>
              <a:ext uri="{FF2B5EF4-FFF2-40B4-BE49-F238E27FC236}">
                <a16:creationId xmlns:a16="http://schemas.microsoft.com/office/drawing/2014/main" id="{B81D93D4-718E-3978-F602-6D1EB16789F8}"/>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1121016" y="138046"/>
            <a:ext cx="914400" cy="914400"/>
          </a:xfrm>
          <a:prstGeom prst="rect">
            <a:avLst/>
          </a:prstGeom>
          <a:noFill/>
          <a:extLst>
            <a:ext uri="{909E8E84-426E-40DD-AFC4-6F175D3DCCD1}">
              <a14:hiddenFill xmlns:a14="http://schemas.microsoft.com/office/drawing/2010/main">
                <a:solidFill>
                  <a:srgbClr val="FFFFFF"/>
                </a:solidFill>
              </a14:hiddenFill>
            </a:ext>
          </a:extLst>
        </p:spPr>
      </p:pic>
      <p:sp>
        <p:nvSpPr>
          <p:cNvPr id="89" name="TextBox 88">
            <a:extLst>
              <a:ext uri="{FF2B5EF4-FFF2-40B4-BE49-F238E27FC236}">
                <a16:creationId xmlns:a16="http://schemas.microsoft.com/office/drawing/2014/main" id="{C6B92E15-2AE6-F2D8-3737-7858A7A5C373}"/>
              </a:ext>
            </a:extLst>
          </p:cNvPr>
          <p:cNvSpPr txBox="1">
            <a:spLocks/>
          </p:cNvSpPr>
          <p:nvPr/>
        </p:nvSpPr>
        <p:spPr>
          <a:xfrm>
            <a:off x="754898" y="1838368"/>
            <a:ext cx="2982142" cy="215444"/>
          </a:xfrm>
          <a:prstGeom prst="rect">
            <a:avLst/>
          </a:prstGeom>
          <a:noFill/>
        </p:spPr>
        <p:txBody>
          <a:bodyPr wrap="square" lIns="0" tIns="0" rIns="0" bIns="0" anchor="t">
            <a:spAutoFit/>
          </a:bodyPr>
          <a:lstStyle>
            <a:defPPr>
              <a:defRPr lang="en-US"/>
            </a:defPPr>
            <a:lvl1pPr lvl="0" defTabSz="932472" fontAlgn="base">
              <a:spcBef>
                <a:spcPct val="0"/>
              </a:spcBef>
              <a:spcAft>
                <a:spcPct val="0"/>
              </a:spcAft>
              <a:defRPr sz="1600" b="1">
                <a:ea typeface="Segoe UI" pitchFamily="34" charset="0"/>
                <a:cs typeface="Segoe UI" pitchFamily="34" charset="0"/>
              </a:defRPr>
            </a:lvl1p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Segoe UI Semibold"/>
                <a:cs typeface="Segoe UI"/>
              </a:rPr>
              <a:t>Create a job description</a:t>
            </a:r>
          </a:p>
        </p:txBody>
      </p:sp>
      <p:sp>
        <p:nvSpPr>
          <p:cNvPr id="92" name="Text Placeholder 2">
            <a:extLst>
              <a:ext uri="{FF2B5EF4-FFF2-40B4-BE49-F238E27FC236}">
                <a16:creationId xmlns:a16="http://schemas.microsoft.com/office/drawing/2014/main" id="{0926F85C-E1DF-CEF5-3951-41B3CA233C58}"/>
              </a:ext>
            </a:extLst>
          </p:cNvPr>
          <p:cNvSpPr txBox="1">
            <a:spLocks/>
          </p:cNvSpPr>
          <p:nvPr/>
        </p:nvSpPr>
        <p:spPr>
          <a:xfrm>
            <a:off x="754898" y="2088676"/>
            <a:ext cx="2982142" cy="323165"/>
          </a:xfrm>
          <a:prstGeom prst="rect">
            <a:avLst/>
          </a:prstGeom>
        </p:spPr>
        <p:txBody>
          <a:bodyPr vert="horz" wrap="square" lIns="0" tIns="0" rIns="0" bIns="0" rtlCol="0" anchor="t" anchorCtr="0">
            <a:spAutoFit/>
          </a:bodyPr>
          <a:lstStyle>
            <a:lvl1pPr marL="228600" marR="0" indent="-22860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85263">
                      <a:srgbClr val="D83B01"/>
                    </a:gs>
                    <a:gs pos="58000">
                      <a:srgbClr val="D83B01"/>
                    </a:gs>
                  </a:gsLst>
                  <a:lin ang="18600000" scaled="0"/>
                </a:gra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Pct val="90000"/>
              <a:buFont typeface="Wingdings" panose="05000000000000000000" pitchFamily="2" charset="2"/>
              <a:buNone/>
              <a:tabLst/>
              <a:defRPr/>
            </a:pPr>
            <a:r>
              <a:rPr kumimoji="0" lang="en-US" sz="1050" b="0" i="0" u="none" strike="noStrike" kern="1200" cap="none" spc="0" normalizeH="0" baseline="0" noProof="0">
                <a:ln w="3175">
                  <a:noFill/>
                </a:ln>
                <a:solidFill>
                  <a:prstClr val="black"/>
                </a:solidFill>
                <a:effectLst/>
                <a:uLnTx/>
                <a:uFillTx/>
                <a:latin typeface="Segoe UI"/>
                <a:ea typeface="+mn-ea"/>
                <a:cs typeface="Segoe UI" panose="020B0502040204020203" pitchFamily="34" charset="0"/>
              </a:rPr>
              <a:t>Starting from a blank document prompt Copilot in Word </a:t>
            </a:r>
          </a:p>
        </p:txBody>
      </p:sp>
      <p:grpSp>
        <p:nvGrpSpPr>
          <p:cNvPr id="162" name="Group 161" descr="Microsoft Word Logo">
            <a:extLst>
              <a:ext uri="{FF2B5EF4-FFF2-40B4-BE49-F238E27FC236}">
                <a16:creationId xmlns:a16="http://schemas.microsoft.com/office/drawing/2014/main" id="{EF867695-FE80-11B7-34E0-19EBEB5B7CA0}"/>
              </a:ext>
              <a:ext uri="{C183D7F6-B498-43B3-948B-1728B52AA6E4}">
                <adec:decorative xmlns:adec="http://schemas.microsoft.com/office/drawing/2017/decorative" val="0"/>
              </a:ext>
            </a:extLst>
          </p:cNvPr>
          <p:cNvGrpSpPr>
            <a:grpSpLocks/>
          </p:cNvGrpSpPr>
          <p:nvPr/>
        </p:nvGrpSpPr>
        <p:grpSpPr>
          <a:xfrm>
            <a:off x="3610467" y="1434677"/>
            <a:ext cx="534543" cy="534543"/>
            <a:chOff x="5006422" y="10181153"/>
            <a:chExt cx="659280" cy="659280"/>
          </a:xfrm>
        </p:grpSpPr>
        <p:sp>
          <p:nvSpPr>
            <p:cNvPr id="164" name="Rounded Rectangle 46">
              <a:extLst>
                <a:ext uri="{FF2B5EF4-FFF2-40B4-BE49-F238E27FC236}">
                  <a16:creationId xmlns:a16="http://schemas.microsoft.com/office/drawing/2014/main" id="{84ADF5DA-5C3B-99DD-3CE6-BE59E69B192E}"/>
                </a:ext>
              </a:extLst>
            </p:cNvPr>
            <p:cNvSpPr/>
            <p:nvPr/>
          </p:nvSpPr>
          <p:spPr bwMode="auto">
            <a:xfrm>
              <a:off x="5006422" y="10181153"/>
              <a:ext cx="659280" cy="659280"/>
            </a:xfrm>
            <a:prstGeom prst="roundRect">
              <a:avLst/>
            </a:prstGeom>
            <a:solidFill>
              <a:schemeClr val="bg1"/>
            </a:solidFill>
            <a:ln>
              <a:noFill/>
              <a:headEnd type="none" w="med" len="med"/>
              <a:tailEnd type="none" w="med" len="med"/>
            </a:ln>
            <a:effectLst>
              <a:outerShdw blurRad="127643" dist="635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pic>
          <p:nvPicPr>
            <p:cNvPr id="165" name="Graphic 164">
              <a:extLst>
                <a:ext uri="{FF2B5EF4-FFF2-40B4-BE49-F238E27FC236}">
                  <a16:creationId xmlns:a16="http://schemas.microsoft.com/office/drawing/2014/main" id="{DAEBABAF-0EC7-1F49-3228-C4F4D315BDB3}"/>
                </a:ext>
              </a:extLst>
            </p:cNvPr>
            <p:cNvPicPr>
              <a:picLocks noChangeAspect="1"/>
            </p:cNvPicPr>
            <p:nvPr/>
          </p:nvPicPr>
          <p:blipFill rotWithShape="1">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l="26279" t="26853" r="22699" b="26853"/>
            <a:stretch/>
          </p:blipFill>
          <p:spPr>
            <a:xfrm>
              <a:off x="5112857" y="10308272"/>
              <a:ext cx="446412" cy="405040"/>
            </a:xfrm>
            <a:prstGeom prst="rect">
              <a:avLst/>
            </a:prstGeom>
          </p:spPr>
        </p:pic>
      </p:grpSp>
      <p:sp>
        <p:nvSpPr>
          <p:cNvPr id="133" name="Rectangle: Rounded Corners 6">
            <a:extLst>
              <a:ext uri="{FF2B5EF4-FFF2-40B4-BE49-F238E27FC236}">
                <a16:creationId xmlns:a16="http://schemas.microsoft.com/office/drawing/2014/main" id="{19670769-E397-A1C6-0A40-E01275DE01E8}"/>
              </a:ext>
              <a:ext uri="{C183D7F6-B498-43B3-948B-1728B52AA6E4}">
                <adec:decorative xmlns:adec="http://schemas.microsoft.com/office/drawing/2017/decorative" val="1"/>
              </a:ext>
            </a:extLst>
          </p:cNvPr>
          <p:cNvSpPr/>
          <p:nvPr/>
        </p:nvSpPr>
        <p:spPr bwMode="auto">
          <a:xfrm>
            <a:off x="737209" y="2671215"/>
            <a:ext cx="3017520" cy="1005840"/>
          </a:xfrm>
          <a:prstGeom prst="roundRect">
            <a:avLst>
              <a:gd name="adj" fmla="val 8425"/>
            </a:avLst>
          </a:prstGeom>
          <a:solidFill>
            <a:schemeClr val="bg1"/>
          </a:solidFill>
          <a:ln w="25400">
            <a:gradFill>
              <a:gsLst>
                <a:gs pos="37000">
                  <a:srgbClr val="464FEB"/>
                </a:gs>
                <a:gs pos="69000">
                  <a:srgbClr val="47CFFA"/>
                </a:gs>
                <a:gs pos="91000">
                  <a:srgbClr val="B47CF8"/>
                </a:gs>
              </a:gsLst>
              <a:lin ang="3600000" scaled="0"/>
            </a:gradFill>
          </a:ln>
          <a:effectLst>
            <a:outerShdw blurRad="300618" dist="16429" dir="2700000" algn="tl" rotWithShape="0">
              <a:prstClr val="black">
                <a:alpha val="11839"/>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35" name="Title 1">
            <a:extLst>
              <a:ext uri="{FF2B5EF4-FFF2-40B4-BE49-F238E27FC236}">
                <a16:creationId xmlns:a16="http://schemas.microsoft.com/office/drawing/2014/main" id="{1A970498-421D-3948-377B-9BD3CF19D0FD}"/>
              </a:ext>
            </a:extLst>
          </p:cNvPr>
          <p:cNvSpPr txBox="1">
            <a:spLocks/>
          </p:cNvSpPr>
          <p:nvPr/>
        </p:nvSpPr>
        <p:spPr>
          <a:xfrm>
            <a:off x="878319" y="2942199"/>
            <a:ext cx="2735299" cy="461665"/>
          </a:xfrm>
          <a:prstGeom prst="rect">
            <a:avLst/>
          </a:prstGeom>
        </p:spPr>
        <p:txBody>
          <a:bodyPr vert="horz" wrap="square" lIns="0" tIns="0" rIns="0" bIns="0" rtlCol="0" anchor="ctr">
            <a:spAutoFit/>
          </a:bodyPr>
          <a:lstStyle>
            <a:lvl1pPr algn="l" defTabSz="2402409" rtl="0" eaLnBrk="1" latinLnBrk="0" hangingPunct="1">
              <a:lnSpc>
                <a:spcPct val="100000"/>
              </a:lnSpc>
              <a:spcBef>
                <a:spcPct val="0"/>
              </a:spcBef>
              <a:buNone/>
              <a:defRPr lang="en-US" sz="9272" b="0" kern="1200" cap="none" spc="-129" baseline="0" dirty="0" smtClean="0">
                <a:ln w="3175">
                  <a:noFill/>
                </a:ln>
                <a:solidFill>
                  <a:schemeClr val="tx1"/>
                </a:solidFill>
                <a:effectLst/>
                <a:latin typeface="+mj-lt"/>
                <a:ea typeface="+mn-ea"/>
                <a:cs typeface="Segoe UI" pitchFamily="34" charset="0"/>
              </a:defRPr>
            </a:lvl1p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w="3175">
                  <a:noFill/>
                </a:ln>
                <a:gradFill>
                  <a:gsLst>
                    <a:gs pos="0">
                      <a:srgbClr val="1264B1"/>
                    </a:gs>
                    <a:gs pos="100000">
                      <a:srgbClr val="944DCF"/>
                    </a:gs>
                  </a:gsLst>
                  <a:lin ang="0" scaled="1"/>
                </a:gradFill>
                <a:effectLst/>
                <a:uLnTx/>
                <a:uFillTx/>
                <a:latin typeface="Segoe UI Semibold"/>
                <a:ea typeface="+mn-ea"/>
                <a:cs typeface="Segoe UI" pitchFamily="34" charset="0"/>
              </a:rPr>
              <a:t>Create a job description </a:t>
            </a:r>
            <a:r>
              <a:rPr kumimoji="0" lang="en-US" sz="1000" b="0" i="0" u="none" strike="noStrike" kern="1200" cap="none" spc="0" normalizeH="0" baseline="0" noProof="0">
                <a:ln w="3175">
                  <a:noFill/>
                </a:ln>
                <a:solidFill>
                  <a:prstClr val="black"/>
                </a:solidFill>
                <a:effectLst/>
                <a:uLnTx/>
                <a:uFillTx/>
                <a:latin typeface="Segoe UI"/>
                <a:ea typeface="+mn-ea"/>
                <a:cs typeface="Segoe UI" pitchFamily="34" charset="0"/>
              </a:rPr>
              <a:t>for a senior animation designer role, based on the </a:t>
            </a:r>
            <a:r>
              <a:rPr kumimoji="0" lang="en-US" sz="1000" b="0" i="0" u="sng" strike="noStrike" kern="1200" cap="none" spc="0" normalizeH="0" baseline="0" noProof="0">
                <a:ln w="3175">
                  <a:noFill/>
                </a:ln>
                <a:solidFill>
                  <a:srgbClr val="0078D4"/>
                </a:solidFill>
                <a:effectLst/>
                <a:uLnTx/>
                <a:uFillTx/>
                <a:latin typeface="Segoe UI"/>
                <a:ea typeface="+mn-ea"/>
                <a:cs typeface="Segoe UI" pitchFamily="34" charset="0"/>
              </a:rPr>
              <a:t>Design Team Core Responsibility </a:t>
            </a:r>
            <a:r>
              <a:rPr kumimoji="0" lang="en-US" sz="1000" b="0" i="0" u="none" strike="noStrike" kern="1200" cap="none" spc="0" normalizeH="0" baseline="0" noProof="0">
                <a:ln w="3175">
                  <a:noFill/>
                </a:ln>
                <a:solidFill>
                  <a:prstClr val="black"/>
                </a:solidFill>
                <a:effectLst/>
                <a:uLnTx/>
                <a:uFillTx/>
                <a:latin typeface="Segoe UI"/>
                <a:ea typeface="+mn-ea"/>
                <a:cs typeface="Segoe UI" pitchFamily="34" charset="0"/>
              </a:rPr>
              <a:t>document. </a:t>
            </a:r>
          </a:p>
        </p:txBody>
      </p:sp>
      <p:sp>
        <p:nvSpPr>
          <p:cNvPr id="93" name="TextBox 92">
            <a:extLst>
              <a:ext uri="{FF2B5EF4-FFF2-40B4-BE49-F238E27FC236}">
                <a16:creationId xmlns:a16="http://schemas.microsoft.com/office/drawing/2014/main" id="{1135AA2B-9E09-396E-260A-EE86C415078D}"/>
              </a:ext>
            </a:extLst>
          </p:cNvPr>
          <p:cNvSpPr txBox="1"/>
          <p:nvPr/>
        </p:nvSpPr>
        <p:spPr>
          <a:xfrm>
            <a:off x="4490013" y="1838368"/>
            <a:ext cx="2982142" cy="215444"/>
          </a:xfrm>
          <a:prstGeom prst="rect">
            <a:avLst/>
          </a:prstGeom>
          <a:noFill/>
        </p:spPr>
        <p:txBody>
          <a:bodyPr wrap="square" lIns="0" tIns="0" rIns="0" bIns="0">
            <a:spAutoFit/>
          </a:bodyPr>
          <a:lstStyle>
            <a:defPPr>
              <a:defRPr lang="en-US"/>
            </a:defPPr>
            <a:lvl1pPr lvl="0" defTabSz="932472" fontAlgn="base">
              <a:spcBef>
                <a:spcPct val="0"/>
              </a:spcBef>
              <a:spcAft>
                <a:spcPct val="0"/>
              </a:spcAft>
              <a:defRPr sz="1600" b="1">
                <a:ea typeface="Segoe UI" pitchFamily="34" charset="0"/>
                <a:cs typeface="Segoe UI" pitchFamily="34" charset="0"/>
              </a:defRPr>
            </a:lvl1p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Segoe UI Semibold"/>
                <a:cs typeface="Segoe UI" pitchFamily="34" charset="0"/>
              </a:rPr>
              <a:t>Discover qualified candidates</a:t>
            </a:r>
          </a:p>
        </p:txBody>
      </p:sp>
      <p:sp>
        <p:nvSpPr>
          <p:cNvPr id="94" name="Text Placeholder 2">
            <a:extLst>
              <a:ext uri="{FF2B5EF4-FFF2-40B4-BE49-F238E27FC236}">
                <a16:creationId xmlns:a16="http://schemas.microsoft.com/office/drawing/2014/main" id="{869B798B-AA67-9974-6A43-A09960A3166A}"/>
              </a:ext>
            </a:extLst>
          </p:cNvPr>
          <p:cNvSpPr txBox="1">
            <a:spLocks/>
          </p:cNvSpPr>
          <p:nvPr/>
        </p:nvSpPr>
        <p:spPr>
          <a:xfrm>
            <a:off x="4490013" y="2088676"/>
            <a:ext cx="2982142" cy="161583"/>
          </a:xfrm>
          <a:prstGeom prst="rect">
            <a:avLst/>
          </a:prstGeom>
        </p:spPr>
        <p:txBody>
          <a:bodyPr vert="horz" wrap="square" lIns="0" tIns="0" rIns="0" bIns="0" rtlCol="0" anchor="t" anchorCtr="0">
            <a:spAutoFit/>
          </a:bodyPr>
          <a:lstStyle>
            <a:lvl1pPr marL="228600" marR="0" indent="-22860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85263">
                      <a:srgbClr val="D83B01"/>
                    </a:gs>
                    <a:gs pos="58000">
                      <a:srgbClr val="D83B01"/>
                    </a:gs>
                  </a:gsLst>
                  <a:lin ang="18600000" scaled="0"/>
                </a:gra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Pct val="90000"/>
              <a:buFont typeface="Wingdings" panose="05000000000000000000" pitchFamily="2" charset="2"/>
              <a:buNone/>
              <a:tabLst/>
              <a:defRPr/>
            </a:pPr>
            <a:r>
              <a:rPr kumimoji="0" lang="en-US" sz="1050" b="0" i="0" u="none" strike="noStrike" kern="1200" cap="none" spc="0" normalizeH="0" baseline="0" noProof="0">
                <a:ln w="3175">
                  <a:noFill/>
                </a:ln>
                <a:solidFill>
                  <a:prstClr val="black"/>
                </a:solidFill>
                <a:effectLst/>
                <a:uLnTx/>
                <a:uFillTx/>
                <a:latin typeface="Segoe UI"/>
                <a:ea typeface="+mn-ea"/>
                <a:cs typeface="Segoe UI" panose="020B0502040204020203" pitchFamily="34" charset="0"/>
              </a:rPr>
              <a:t>Prompt Copilot in Microsoft 365 Chat</a:t>
            </a:r>
          </a:p>
        </p:txBody>
      </p:sp>
      <p:grpSp>
        <p:nvGrpSpPr>
          <p:cNvPr id="152" name="Group 151" descr="Microsoft Copilot logo">
            <a:extLst>
              <a:ext uri="{FF2B5EF4-FFF2-40B4-BE49-F238E27FC236}">
                <a16:creationId xmlns:a16="http://schemas.microsoft.com/office/drawing/2014/main" id="{A3CD86CE-3D6B-CC70-513A-9F4202A0B606}"/>
              </a:ext>
            </a:extLst>
          </p:cNvPr>
          <p:cNvGrpSpPr>
            <a:grpSpLocks/>
          </p:cNvGrpSpPr>
          <p:nvPr/>
        </p:nvGrpSpPr>
        <p:grpSpPr>
          <a:xfrm>
            <a:off x="7372689" y="1430408"/>
            <a:ext cx="534544" cy="534544"/>
            <a:chOff x="3610465" y="1434675"/>
            <a:chExt cx="534543" cy="534543"/>
          </a:xfrm>
        </p:grpSpPr>
        <p:sp>
          <p:nvSpPr>
            <p:cNvPr id="153" name="Rounded Rectangle 46">
              <a:extLst>
                <a:ext uri="{FF2B5EF4-FFF2-40B4-BE49-F238E27FC236}">
                  <a16:creationId xmlns:a16="http://schemas.microsoft.com/office/drawing/2014/main" id="{237D0DD3-FCB3-8BF0-5A0E-05F23F52F664}"/>
                </a:ext>
                <a:ext uri="{C183D7F6-B498-43B3-948B-1728B52AA6E4}">
                  <adec:decorative xmlns:adec="http://schemas.microsoft.com/office/drawing/2017/decorative" val="1"/>
                </a:ext>
              </a:extLst>
            </p:cNvPr>
            <p:cNvSpPr/>
            <p:nvPr/>
          </p:nvSpPr>
          <p:spPr bwMode="auto">
            <a:xfrm>
              <a:off x="3610465" y="1434675"/>
              <a:ext cx="534543" cy="534543"/>
            </a:xfrm>
            <a:prstGeom prst="roundRect">
              <a:avLst/>
            </a:prstGeom>
            <a:solidFill>
              <a:schemeClr val="bg1"/>
            </a:solidFill>
            <a:ln>
              <a:noFill/>
              <a:headEnd type="none" w="med" len="med"/>
              <a:tailEnd type="none" w="med" len="med"/>
            </a:ln>
            <a:effectLst>
              <a:outerShdw blurRad="127643" dist="635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pic>
          <p:nvPicPr>
            <p:cNvPr id="154" name="Picture 2" descr="Zip Co logo SVG free download, id: 101874 - Brandlogos.net">
              <a:hlinkClick r:id="rId6"/>
              <a:extLst>
                <a:ext uri="{FF2B5EF4-FFF2-40B4-BE49-F238E27FC236}">
                  <a16:creationId xmlns:a16="http://schemas.microsoft.com/office/drawing/2014/main" id="{8F119243-BAF6-2B6A-1906-E29C470044C2}"/>
                </a:ext>
              </a:extLst>
            </p:cNvPr>
            <p:cNvPicPr>
              <a:picLocks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3746020" y="1580474"/>
              <a:ext cx="282965" cy="257174"/>
            </a:xfrm>
            <a:prstGeom prst="rect">
              <a:avLst/>
            </a:prstGeom>
            <a:noFill/>
            <a:extLst>
              <a:ext uri="{909E8E84-426E-40DD-AFC4-6F175D3DCCD1}">
                <a14:hiddenFill xmlns:a14="http://schemas.microsoft.com/office/drawing/2010/main">
                  <a:solidFill>
                    <a:srgbClr val="FFFFFF"/>
                  </a:solidFill>
                </a14:hiddenFill>
              </a:ext>
            </a:extLst>
          </p:spPr>
        </p:pic>
      </p:grpSp>
      <p:sp>
        <p:nvSpPr>
          <p:cNvPr id="95" name="Rectangle: Rounded Corners 6">
            <a:extLst>
              <a:ext uri="{FF2B5EF4-FFF2-40B4-BE49-F238E27FC236}">
                <a16:creationId xmlns:a16="http://schemas.microsoft.com/office/drawing/2014/main" id="{3DE592B5-CE4D-713C-4DCE-0A52362939BA}"/>
              </a:ext>
              <a:ext uri="{C183D7F6-B498-43B3-948B-1728B52AA6E4}">
                <adec:decorative xmlns:adec="http://schemas.microsoft.com/office/drawing/2017/decorative" val="1"/>
              </a:ext>
            </a:extLst>
          </p:cNvPr>
          <p:cNvSpPr/>
          <p:nvPr/>
        </p:nvSpPr>
        <p:spPr bwMode="auto">
          <a:xfrm>
            <a:off x="4472324" y="2670111"/>
            <a:ext cx="3017520" cy="1005840"/>
          </a:xfrm>
          <a:prstGeom prst="roundRect">
            <a:avLst>
              <a:gd name="adj" fmla="val 8425"/>
            </a:avLst>
          </a:prstGeom>
          <a:solidFill>
            <a:schemeClr val="bg1"/>
          </a:solidFill>
          <a:ln w="25400">
            <a:gradFill>
              <a:gsLst>
                <a:gs pos="37000">
                  <a:srgbClr val="464FEB"/>
                </a:gs>
                <a:gs pos="69000">
                  <a:srgbClr val="47CFFA"/>
                </a:gs>
                <a:gs pos="91000">
                  <a:srgbClr val="B47CF8"/>
                </a:gs>
              </a:gsLst>
              <a:lin ang="3600000" scaled="0"/>
            </a:gradFill>
          </a:ln>
          <a:effectLst>
            <a:outerShdw blurRad="300618" dist="16429" dir="2700000" algn="tl" rotWithShape="0">
              <a:prstClr val="black">
                <a:alpha val="11839"/>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30" name="Title 1">
            <a:extLst>
              <a:ext uri="{FF2B5EF4-FFF2-40B4-BE49-F238E27FC236}">
                <a16:creationId xmlns:a16="http://schemas.microsoft.com/office/drawing/2014/main" id="{2828C2A4-6846-1220-A4DD-C2C8C26D29D2}"/>
              </a:ext>
            </a:extLst>
          </p:cNvPr>
          <p:cNvSpPr txBox="1">
            <a:spLocks/>
          </p:cNvSpPr>
          <p:nvPr/>
        </p:nvSpPr>
        <p:spPr>
          <a:xfrm>
            <a:off x="4613434" y="2942199"/>
            <a:ext cx="2735299" cy="461665"/>
          </a:xfrm>
          <a:prstGeom prst="rect">
            <a:avLst/>
          </a:prstGeom>
        </p:spPr>
        <p:txBody>
          <a:bodyPr vert="horz" wrap="square" lIns="0" tIns="0" rIns="0" bIns="0" rtlCol="0" anchor="ctr">
            <a:spAutoFit/>
          </a:bodyPr>
          <a:lstStyle>
            <a:lvl1pPr algn="l" defTabSz="2402409" rtl="0" eaLnBrk="1" latinLnBrk="0" hangingPunct="1">
              <a:lnSpc>
                <a:spcPct val="100000"/>
              </a:lnSpc>
              <a:spcBef>
                <a:spcPct val="0"/>
              </a:spcBef>
              <a:buNone/>
              <a:defRPr lang="en-US" sz="9272" b="0" kern="1200" cap="none" spc="-129" baseline="0" dirty="0" smtClean="0">
                <a:ln w="3175">
                  <a:noFill/>
                </a:ln>
                <a:solidFill>
                  <a:schemeClr val="tx1"/>
                </a:solidFill>
                <a:effectLst/>
                <a:latin typeface="+mj-lt"/>
                <a:ea typeface="+mn-ea"/>
                <a:cs typeface="Segoe UI" pitchFamily="34" charset="0"/>
              </a:defRPr>
            </a:lvl1p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w="3175">
                  <a:noFill/>
                </a:ln>
                <a:gradFill>
                  <a:gsLst>
                    <a:gs pos="0">
                      <a:srgbClr val="1264B1"/>
                    </a:gs>
                    <a:gs pos="100000">
                      <a:srgbClr val="944DCF"/>
                    </a:gs>
                  </a:gsLst>
                  <a:lin ang="0" scaled="1"/>
                </a:gradFill>
                <a:effectLst/>
                <a:uLnTx/>
                <a:uFillTx/>
                <a:latin typeface="Segoe UI Semibold"/>
                <a:ea typeface="+mn-ea"/>
                <a:cs typeface="Segoe UI" pitchFamily="34" charset="0"/>
              </a:rPr>
              <a:t>Based on </a:t>
            </a:r>
            <a:r>
              <a:rPr kumimoji="0" lang="en-US" sz="1000" b="0" i="0" u="sng" strike="noStrike" kern="1200" cap="none" spc="0" normalizeH="0" baseline="0" noProof="0">
                <a:ln w="3175">
                  <a:noFill/>
                </a:ln>
                <a:solidFill>
                  <a:srgbClr val="0078D4"/>
                </a:solidFill>
                <a:effectLst/>
                <a:uLnTx/>
                <a:uFillTx/>
                <a:latin typeface="Segoe UI"/>
                <a:ea typeface="+mn-ea"/>
                <a:cs typeface="Segoe UI" pitchFamily="34" charset="0"/>
              </a:rPr>
              <a:t>Candidate #1 resume</a:t>
            </a:r>
            <a:r>
              <a:rPr kumimoji="0" lang="en-US" sz="1000" b="0" i="0" u="none" strike="noStrike" kern="1200" cap="none" spc="0" normalizeH="0" baseline="0" noProof="0">
                <a:ln w="3175">
                  <a:noFill/>
                </a:ln>
                <a:solidFill>
                  <a:srgbClr val="0078D4"/>
                </a:solidFill>
                <a:effectLst/>
                <a:uLnTx/>
                <a:uFillTx/>
                <a:latin typeface="Segoe UI"/>
                <a:ea typeface="+mn-ea"/>
                <a:cs typeface="Segoe UI" pitchFamily="34" charset="0"/>
              </a:rPr>
              <a:t> </a:t>
            </a:r>
            <a:r>
              <a:rPr kumimoji="0" lang="en-US" sz="1000" b="0" i="0" u="none" strike="noStrike" kern="1200" cap="none" spc="0" normalizeH="0" baseline="0" noProof="0">
                <a:ln w="3175">
                  <a:noFill/>
                </a:ln>
                <a:solidFill>
                  <a:prstClr val="black"/>
                </a:solidFill>
                <a:effectLst/>
                <a:uLnTx/>
                <a:uFillTx/>
                <a:latin typeface="Segoe UI"/>
                <a:ea typeface="+mn-ea"/>
                <a:cs typeface="Segoe UI" pitchFamily="34" charset="0"/>
              </a:rPr>
              <a:t>provide a summary of the skills, experience, and qualifications of the candidate.</a:t>
            </a:r>
          </a:p>
        </p:txBody>
      </p:sp>
      <p:sp>
        <p:nvSpPr>
          <p:cNvPr id="96" name="TextBox 95">
            <a:extLst>
              <a:ext uri="{FF2B5EF4-FFF2-40B4-BE49-F238E27FC236}">
                <a16:creationId xmlns:a16="http://schemas.microsoft.com/office/drawing/2014/main" id="{437F58DE-CBD7-8295-7C05-CDB311B41AEC}"/>
              </a:ext>
            </a:extLst>
          </p:cNvPr>
          <p:cNvSpPr txBox="1"/>
          <p:nvPr/>
        </p:nvSpPr>
        <p:spPr>
          <a:xfrm>
            <a:off x="8229191" y="1838368"/>
            <a:ext cx="2982142" cy="215444"/>
          </a:xfrm>
          <a:prstGeom prst="rect">
            <a:avLst/>
          </a:prstGeom>
          <a:noFill/>
        </p:spPr>
        <p:txBody>
          <a:bodyPr wrap="square" lIns="0" tIns="0" rIns="0" bIns="0">
            <a:spAutoFit/>
          </a:bodyPr>
          <a:lstStyle>
            <a:defPPr>
              <a:defRPr lang="en-US"/>
            </a:defPPr>
            <a:lvl1pPr lvl="0" defTabSz="932472" fontAlgn="base">
              <a:spcBef>
                <a:spcPct val="0"/>
              </a:spcBef>
              <a:spcAft>
                <a:spcPct val="0"/>
              </a:spcAft>
              <a:defRPr sz="1600" b="1">
                <a:ea typeface="Segoe UI" pitchFamily="34" charset="0"/>
                <a:cs typeface="Segoe UI" pitchFamily="34" charset="0"/>
              </a:defRPr>
            </a:lvl1p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Segoe UI Semibold"/>
                <a:cs typeface="Segoe UI" pitchFamily="34" charset="0"/>
              </a:rPr>
              <a:t>Create interview questions</a:t>
            </a:r>
          </a:p>
        </p:txBody>
      </p:sp>
      <p:sp>
        <p:nvSpPr>
          <p:cNvPr id="97" name="Text Placeholder 2">
            <a:extLst>
              <a:ext uri="{FF2B5EF4-FFF2-40B4-BE49-F238E27FC236}">
                <a16:creationId xmlns:a16="http://schemas.microsoft.com/office/drawing/2014/main" id="{73AC0F58-3441-E1DD-A89E-36C9D4364EC8}"/>
              </a:ext>
            </a:extLst>
          </p:cNvPr>
          <p:cNvSpPr txBox="1">
            <a:spLocks/>
          </p:cNvSpPr>
          <p:nvPr/>
        </p:nvSpPr>
        <p:spPr>
          <a:xfrm>
            <a:off x="8229191" y="2088676"/>
            <a:ext cx="2982142" cy="323165"/>
          </a:xfrm>
          <a:prstGeom prst="rect">
            <a:avLst/>
          </a:prstGeom>
        </p:spPr>
        <p:txBody>
          <a:bodyPr vert="horz" wrap="square" lIns="0" tIns="0" rIns="0" bIns="0" rtlCol="0" anchor="t" anchorCtr="0">
            <a:spAutoFit/>
          </a:bodyPr>
          <a:lstStyle>
            <a:lvl1pPr marL="228600" marR="0" indent="-22860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85263">
                      <a:srgbClr val="D83B01"/>
                    </a:gs>
                    <a:gs pos="58000">
                      <a:srgbClr val="D83B01"/>
                    </a:gs>
                  </a:gsLst>
                  <a:lin ang="18600000" scaled="0"/>
                </a:gra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Pct val="90000"/>
              <a:buFont typeface="Wingdings" panose="05000000000000000000" pitchFamily="2" charset="2"/>
              <a:buNone/>
              <a:tabLst/>
              <a:defRPr/>
            </a:pPr>
            <a:r>
              <a:rPr kumimoji="0" lang="en-US" sz="1050" b="0" i="0" u="none" strike="noStrike" kern="1200" cap="none" spc="0" normalizeH="0" baseline="0" noProof="0">
                <a:ln w="3175">
                  <a:noFill/>
                </a:ln>
                <a:solidFill>
                  <a:prstClr val="black"/>
                </a:solidFill>
                <a:effectLst/>
                <a:uLnTx/>
                <a:uFillTx/>
                <a:latin typeface="Segoe UI"/>
                <a:ea typeface="+mn-ea"/>
                <a:cs typeface="Segoe UI" panose="020B0502040204020203" pitchFamily="34" charset="0"/>
              </a:rPr>
              <a:t>Prompt Copilot in Loop to create a set of interview questions</a:t>
            </a:r>
          </a:p>
        </p:txBody>
      </p:sp>
      <p:grpSp>
        <p:nvGrpSpPr>
          <p:cNvPr id="3" name="Group 2" descr="Copilot in a loop logo">
            <a:extLst>
              <a:ext uri="{FF2B5EF4-FFF2-40B4-BE49-F238E27FC236}">
                <a16:creationId xmlns:a16="http://schemas.microsoft.com/office/drawing/2014/main" id="{AD917FF0-CBD0-C449-84A4-432C725DC588}"/>
              </a:ext>
              <a:ext uri="{C183D7F6-B498-43B3-948B-1728B52AA6E4}">
                <adec:decorative xmlns:adec="http://schemas.microsoft.com/office/drawing/2017/decorative" val="0"/>
              </a:ext>
            </a:extLst>
          </p:cNvPr>
          <p:cNvGrpSpPr>
            <a:grpSpLocks/>
          </p:cNvGrpSpPr>
          <p:nvPr/>
        </p:nvGrpSpPr>
        <p:grpSpPr>
          <a:xfrm>
            <a:off x="11118805" y="1412878"/>
            <a:ext cx="534543" cy="534543"/>
            <a:chOff x="12648363" y="6739401"/>
            <a:chExt cx="534543" cy="534543"/>
          </a:xfrm>
        </p:grpSpPr>
        <p:sp>
          <p:nvSpPr>
            <p:cNvPr id="4" name="Rounded Rectangle 46">
              <a:hlinkClick r:id="rId8"/>
              <a:extLst>
                <a:ext uri="{FF2B5EF4-FFF2-40B4-BE49-F238E27FC236}">
                  <a16:creationId xmlns:a16="http://schemas.microsoft.com/office/drawing/2014/main" id="{E3DAB78F-F145-A10B-A0CE-C6EFA9A57876}"/>
                </a:ext>
              </a:extLst>
            </p:cNvPr>
            <p:cNvSpPr/>
            <p:nvPr/>
          </p:nvSpPr>
          <p:spPr bwMode="auto">
            <a:xfrm>
              <a:off x="12648363" y="6739401"/>
              <a:ext cx="534543" cy="534543"/>
            </a:xfrm>
            <a:prstGeom prst="roundRect">
              <a:avLst/>
            </a:prstGeom>
            <a:solidFill>
              <a:schemeClr val="bg1"/>
            </a:solidFill>
            <a:ln>
              <a:noFill/>
              <a:headEnd type="none" w="med" len="med"/>
              <a:tailEnd type="none" w="med" len="med"/>
            </a:ln>
            <a:effectLst>
              <a:outerShdw blurRad="127643" dist="635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pic>
          <p:nvPicPr>
            <p:cNvPr id="5" name="Graphic 4">
              <a:hlinkClick r:id="rId8"/>
              <a:extLst>
                <a:ext uri="{FF2B5EF4-FFF2-40B4-BE49-F238E27FC236}">
                  <a16:creationId xmlns:a16="http://schemas.microsoft.com/office/drawing/2014/main" id="{2D821C02-DA21-DAFA-99A2-884F53F161BA}"/>
                </a:ext>
                <a:ext uri="{C183D7F6-B498-43B3-948B-1728B52AA6E4}">
                  <adec:decorative xmlns:adec="http://schemas.microsoft.com/office/drawing/2017/decorative" val="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2724341" y="6815379"/>
              <a:ext cx="382586" cy="382585"/>
            </a:xfrm>
            <a:prstGeom prst="rect">
              <a:avLst/>
            </a:prstGeom>
          </p:spPr>
        </p:pic>
      </p:grpSp>
      <p:sp>
        <p:nvSpPr>
          <p:cNvPr id="134" name="Rectangle: Rounded Corners 6">
            <a:extLst>
              <a:ext uri="{FF2B5EF4-FFF2-40B4-BE49-F238E27FC236}">
                <a16:creationId xmlns:a16="http://schemas.microsoft.com/office/drawing/2014/main" id="{68274C50-C2DF-B423-9666-F36D2DF4B913}"/>
              </a:ext>
              <a:ext uri="{C183D7F6-B498-43B3-948B-1728B52AA6E4}">
                <adec:decorative xmlns:adec="http://schemas.microsoft.com/office/drawing/2017/decorative" val="1"/>
              </a:ext>
            </a:extLst>
          </p:cNvPr>
          <p:cNvSpPr/>
          <p:nvPr/>
        </p:nvSpPr>
        <p:spPr bwMode="auto">
          <a:xfrm>
            <a:off x="8211503" y="2670111"/>
            <a:ext cx="3017520" cy="1005840"/>
          </a:xfrm>
          <a:prstGeom prst="roundRect">
            <a:avLst>
              <a:gd name="adj" fmla="val 8425"/>
            </a:avLst>
          </a:prstGeom>
          <a:solidFill>
            <a:schemeClr val="bg1"/>
          </a:solidFill>
          <a:ln w="25400">
            <a:gradFill>
              <a:gsLst>
                <a:gs pos="37000">
                  <a:srgbClr val="464FEB"/>
                </a:gs>
                <a:gs pos="69000">
                  <a:srgbClr val="47CFFA"/>
                </a:gs>
                <a:gs pos="91000">
                  <a:srgbClr val="B47CF8"/>
                </a:gs>
              </a:gsLst>
              <a:lin ang="3600000" scaled="0"/>
            </a:gradFill>
          </a:ln>
          <a:effectLst>
            <a:outerShdw blurRad="300618" dist="16429" dir="2700000" algn="tl" rotWithShape="0">
              <a:prstClr val="black">
                <a:alpha val="11839"/>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36" name="Title 1">
            <a:extLst>
              <a:ext uri="{FF2B5EF4-FFF2-40B4-BE49-F238E27FC236}">
                <a16:creationId xmlns:a16="http://schemas.microsoft.com/office/drawing/2014/main" id="{183E321C-7207-FC2F-69C3-C578FA6FB769}"/>
              </a:ext>
            </a:extLst>
          </p:cNvPr>
          <p:cNvSpPr txBox="1">
            <a:spLocks/>
          </p:cNvSpPr>
          <p:nvPr/>
        </p:nvSpPr>
        <p:spPr>
          <a:xfrm>
            <a:off x="8352613" y="2865255"/>
            <a:ext cx="2735299" cy="615553"/>
          </a:xfrm>
          <a:prstGeom prst="rect">
            <a:avLst/>
          </a:prstGeom>
        </p:spPr>
        <p:txBody>
          <a:bodyPr vert="horz" wrap="square" lIns="0" tIns="0" rIns="0" bIns="0" rtlCol="0" anchor="ctr">
            <a:spAutoFit/>
          </a:bodyPr>
          <a:lstStyle>
            <a:lvl1pPr algn="l" defTabSz="2402409" rtl="0" eaLnBrk="1" latinLnBrk="0" hangingPunct="1">
              <a:lnSpc>
                <a:spcPct val="100000"/>
              </a:lnSpc>
              <a:spcBef>
                <a:spcPct val="0"/>
              </a:spcBef>
              <a:buNone/>
              <a:defRPr lang="en-US" sz="9272" b="0" kern="1200" cap="none" spc="-129" baseline="0" dirty="0" smtClean="0">
                <a:ln w="3175">
                  <a:noFill/>
                </a:ln>
                <a:solidFill>
                  <a:schemeClr val="tx1"/>
                </a:solidFill>
                <a:effectLst/>
                <a:latin typeface="+mj-lt"/>
                <a:ea typeface="+mn-ea"/>
                <a:cs typeface="Segoe UI" pitchFamily="34" charset="0"/>
              </a:defRPr>
            </a:lvl1p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w="3175">
                  <a:noFill/>
                </a:ln>
                <a:gradFill>
                  <a:gsLst>
                    <a:gs pos="0">
                      <a:srgbClr val="1264B1"/>
                    </a:gs>
                    <a:gs pos="100000">
                      <a:srgbClr val="944DCF"/>
                    </a:gs>
                  </a:gsLst>
                  <a:lin ang="0" scaled="1"/>
                </a:gradFill>
                <a:effectLst/>
                <a:uLnTx/>
                <a:uFillTx/>
                <a:latin typeface="Segoe UI Semibold"/>
                <a:ea typeface="+mn-ea"/>
                <a:cs typeface="Segoe UI" pitchFamily="34" charset="0"/>
              </a:rPr>
              <a:t>Create a set of interview questions </a:t>
            </a:r>
            <a:r>
              <a:rPr kumimoji="0" lang="en-US" sz="1000" b="0" i="0" u="none" strike="noStrike" kern="1200" cap="none" spc="0" normalizeH="0" baseline="0" noProof="0">
                <a:ln w="3175">
                  <a:noFill/>
                </a:ln>
                <a:solidFill>
                  <a:prstClr val="black"/>
                </a:solidFill>
                <a:effectLst/>
                <a:uLnTx/>
                <a:uFillTx/>
                <a:latin typeface="Segoe UI"/>
                <a:ea typeface="+mn-ea"/>
                <a:cs typeface="Segoe UI" pitchFamily="34" charset="0"/>
              </a:rPr>
              <a:t>for the position of Senior Animation Designer. Ask about previous experience, goals, and include some questions about personal interests.</a:t>
            </a:r>
          </a:p>
        </p:txBody>
      </p:sp>
      <p:sp>
        <p:nvSpPr>
          <p:cNvPr id="98" name="TextBox 97">
            <a:extLst>
              <a:ext uri="{FF2B5EF4-FFF2-40B4-BE49-F238E27FC236}">
                <a16:creationId xmlns:a16="http://schemas.microsoft.com/office/drawing/2014/main" id="{1C92BC9F-BDB0-3094-9137-0ACF351FFF23}"/>
              </a:ext>
            </a:extLst>
          </p:cNvPr>
          <p:cNvSpPr txBox="1"/>
          <p:nvPr/>
        </p:nvSpPr>
        <p:spPr>
          <a:xfrm>
            <a:off x="754898" y="4440281"/>
            <a:ext cx="2982142" cy="215444"/>
          </a:xfrm>
          <a:prstGeom prst="rect">
            <a:avLst/>
          </a:prstGeom>
          <a:noFill/>
        </p:spPr>
        <p:txBody>
          <a:bodyPr wrap="square" lIns="0" tIns="0" rIns="0" bIns="0">
            <a:spAutoFit/>
          </a:bodyPr>
          <a:lstStyle>
            <a:defPPr>
              <a:defRPr lang="en-US"/>
            </a:defPPr>
            <a:lvl1pPr lvl="0" defTabSz="932472" fontAlgn="base">
              <a:spcBef>
                <a:spcPct val="0"/>
              </a:spcBef>
              <a:spcAft>
                <a:spcPct val="0"/>
              </a:spcAft>
              <a:defRPr sz="1600" b="1">
                <a:ea typeface="Segoe UI" pitchFamily="34" charset="0"/>
                <a:cs typeface="Segoe UI" pitchFamily="34" charset="0"/>
              </a:defRPr>
            </a:lvl1p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Segoe UI Semibold"/>
                <a:cs typeface="Segoe UI" pitchFamily="34" charset="0"/>
              </a:rPr>
              <a:t>Conduct an interview</a:t>
            </a:r>
          </a:p>
        </p:txBody>
      </p:sp>
      <p:sp>
        <p:nvSpPr>
          <p:cNvPr id="99" name="Text Placeholder 2">
            <a:extLst>
              <a:ext uri="{FF2B5EF4-FFF2-40B4-BE49-F238E27FC236}">
                <a16:creationId xmlns:a16="http://schemas.microsoft.com/office/drawing/2014/main" id="{267C4CB0-72F1-D43B-6EAC-B951DB242709}"/>
              </a:ext>
            </a:extLst>
          </p:cNvPr>
          <p:cNvSpPr txBox="1">
            <a:spLocks/>
          </p:cNvSpPr>
          <p:nvPr/>
        </p:nvSpPr>
        <p:spPr>
          <a:xfrm>
            <a:off x="754898" y="4690589"/>
            <a:ext cx="2982142" cy="161583"/>
          </a:xfrm>
          <a:prstGeom prst="rect">
            <a:avLst/>
          </a:prstGeom>
        </p:spPr>
        <p:txBody>
          <a:bodyPr vert="horz" wrap="square" lIns="0" tIns="0" rIns="0" bIns="0" rtlCol="0" anchor="t" anchorCtr="0">
            <a:spAutoFit/>
          </a:bodyPr>
          <a:lstStyle>
            <a:lvl1pPr marL="228600" marR="0" indent="-22860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85263">
                      <a:srgbClr val="D83B01"/>
                    </a:gs>
                    <a:gs pos="58000">
                      <a:srgbClr val="D83B01"/>
                    </a:gs>
                  </a:gsLst>
                  <a:lin ang="18600000" scaled="0"/>
                </a:gra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Pct val="90000"/>
              <a:buFont typeface="Wingdings" panose="05000000000000000000" pitchFamily="2" charset="2"/>
              <a:buNone/>
              <a:tabLst/>
              <a:defRPr/>
            </a:pPr>
            <a:r>
              <a:rPr kumimoji="0" lang="en-US" sz="1050" b="0" i="0" u="none" strike="noStrike" kern="1200" cap="none" spc="0" normalizeH="0" baseline="0" noProof="0">
                <a:ln w="3175">
                  <a:noFill/>
                </a:ln>
                <a:solidFill>
                  <a:prstClr val="black"/>
                </a:solidFill>
                <a:effectLst/>
                <a:uLnTx/>
                <a:uFillTx/>
                <a:latin typeface="Segoe UI"/>
                <a:ea typeface="+mn-ea"/>
                <a:cs typeface="Segoe UI" panose="020B0502040204020203" pitchFamily="34" charset="0"/>
              </a:rPr>
              <a:t>During the interview prompt Copilot in Teams</a:t>
            </a:r>
          </a:p>
        </p:txBody>
      </p:sp>
      <p:grpSp>
        <p:nvGrpSpPr>
          <p:cNvPr id="155" name="Group 154" descr="Microsoft Teams Logo">
            <a:extLst>
              <a:ext uri="{FF2B5EF4-FFF2-40B4-BE49-F238E27FC236}">
                <a16:creationId xmlns:a16="http://schemas.microsoft.com/office/drawing/2014/main" id="{7C3F8A29-06B6-DFB0-A58D-767827253620}"/>
              </a:ext>
              <a:ext uri="{C183D7F6-B498-43B3-948B-1728B52AA6E4}">
                <adec:decorative xmlns:adec="http://schemas.microsoft.com/office/drawing/2017/decorative" val="0"/>
              </a:ext>
            </a:extLst>
          </p:cNvPr>
          <p:cNvGrpSpPr>
            <a:grpSpLocks/>
          </p:cNvGrpSpPr>
          <p:nvPr/>
        </p:nvGrpSpPr>
        <p:grpSpPr>
          <a:xfrm>
            <a:off x="3641327" y="4031176"/>
            <a:ext cx="534544" cy="534544"/>
            <a:chOff x="3125234" y="13590476"/>
            <a:chExt cx="659280" cy="659280"/>
          </a:xfrm>
        </p:grpSpPr>
        <p:sp>
          <p:nvSpPr>
            <p:cNvPr id="156" name="Rounded Rectangle 56">
              <a:extLst>
                <a:ext uri="{FF2B5EF4-FFF2-40B4-BE49-F238E27FC236}">
                  <a16:creationId xmlns:a16="http://schemas.microsoft.com/office/drawing/2014/main" id="{C6446D6B-9298-3719-8F94-BF4ECA6EE99E}"/>
                </a:ext>
              </a:extLst>
            </p:cNvPr>
            <p:cNvSpPr/>
            <p:nvPr/>
          </p:nvSpPr>
          <p:spPr bwMode="auto">
            <a:xfrm>
              <a:off x="3125234" y="13590476"/>
              <a:ext cx="659280" cy="659280"/>
            </a:xfrm>
            <a:prstGeom prst="roundRect">
              <a:avLst/>
            </a:prstGeom>
            <a:solidFill>
              <a:schemeClr val="bg1"/>
            </a:solidFill>
            <a:ln>
              <a:noFill/>
              <a:headEnd type="none" w="med" len="med"/>
              <a:tailEnd type="none" w="med" len="med"/>
            </a:ln>
            <a:effectLst>
              <a:outerShdw blurRad="127643" dist="635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pic>
          <p:nvPicPr>
            <p:cNvPr id="157" name="Graphic 156">
              <a:extLst>
                <a:ext uri="{FF2B5EF4-FFF2-40B4-BE49-F238E27FC236}">
                  <a16:creationId xmlns:a16="http://schemas.microsoft.com/office/drawing/2014/main" id="{DC130C72-E174-73E4-CF39-22930BAB1053}"/>
                </a:ext>
              </a:extLst>
            </p:cNvPr>
            <p:cNvPicPr>
              <a:picLocks noChangeAspect="1"/>
            </p:cNvPicPr>
            <p:nvPr/>
          </p:nvPicPr>
          <p:blipFill>
            <a:blip r:embed="rId11" cstate="screen">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3229606" y="13694555"/>
              <a:ext cx="451120" cy="451118"/>
            </a:xfrm>
            <a:prstGeom prst="rect">
              <a:avLst/>
            </a:prstGeom>
          </p:spPr>
        </p:pic>
      </p:grpSp>
      <p:sp>
        <p:nvSpPr>
          <p:cNvPr id="100" name="Rectangle: Rounded Corners 6">
            <a:extLst>
              <a:ext uri="{FF2B5EF4-FFF2-40B4-BE49-F238E27FC236}">
                <a16:creationId xmlns:a16="http://schemas.microsoft.com/office/drawing/2014/main" id="{A807B664-816D-9600-A799-5892448E43B5}"/>
              </a:ext>
              <a:ext uri="{C183D7F6-B498-43B3-948B-1728B52AA6E4}">
                <adec:decorative xmlns:adec="http://schemas.microsoft.com/office/drawing/2017/decorative" val="1"/>
              </a:ext>
            </a:extLst>
          </p:cNvPr>
          <p:cNvSpPr/>
          <p:nvPr/>
        </p:nvSpPr>
        <p:spPr bwMode="auto">
          <a:xfrm>
            <a:off x="737209" y="5272287"/>
            <a:ext cx="3017520" cy="1005840"/>
          </a:xfrm>
          <a:prstGeom prst="roundRect">
            <a:avLst>
              <a:gd name="adj" fmla="val 8425"/>
            </a:avLst>
          </a:prstGeom>
          <a:solidFill>
            <a:schemeClr val="bg1"/>
          </a:solidFill>
          <a:ln w="25400">
            <a:gradFill>
              <a:gsLst>
                <a:gs pos="37000">
                  <a:srgbClr val="464FEB"/>
                </a:gs>
                <a:gs pos="69000">
                  <a:srgbClr val="47CFFA"/>
                </a:gs>
                <a:gs pos="91000">
                  <a:srgbClr val="B47CF8"/>
                </a:gs>
              </a:gsLst>
              <a:lin ang="3600000" scaled="0"/>
            </a:gradFill>
          </a:ln>
          <a:effectLst>
            <a:outerShdw blurRad="300618" dist="16429" dir="2700000" algn="tl" rotWithShape="0">
              <a:prstClr val="black">
                <a:alpha val="11839"/>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04" name="Title 1">
            <a:extLst>
              <a:ext uri="{FF2B5EF4-FFF2-40B4-BE49-F238E27FC236}">
                <a16:creationId xmlns:a16="http://schemas.microsoft.com/office/drawing/2014/main" id="{CD433A79-4835-3325-49AF-7DE1A36181BE}"/>
              </a:ext>
            </a:extLst>
          </p:cNvPr>
          <p:cNvSpPr txBox="1">
            <a:spLocks/>
          </p:cNvSpPr>
          <p:nvPr/>
        </p:nvSpPr>
        <p:spPr>
          <a:xfrm>
            <a:off x="878319" y="5467431"/>
            <a:ext cx="2735299" cy="615553"/>
          </a:xfrm>
          <a:prstGeom prst="rect">
            <a:avLst/>
          </a:prstGeom>
        </p:spPr>
        <p:txBody>
          <a:bodyPr vert="horz" wrap="square" lIns="0" tIns="0" rIns="0" bIns="0" rtlCol="0" anchor="ctr">
            <a:spAutoFit/>
          </a:bodyPr>
          <a:lstStyle>
            <a:lvl1pPr algn="l" defTabSz="2402409" rtl="0" eaLnBrk="1" latinLnBrk="0" hangingPunct="1">
              <a:lnSpc>
                <a:spcPct val="100000"/>
              </a:lnSpc>
              <a:spcBef>
                <a:spcPct val="0"/>
              </a:spcBef>
              <a:buNone/>
              <a:defRPr lang="en-US" sz="9272" b="0" kern="1200" cap="none" spc="-129" baseline="0" dirty="0" smtClean="0">
                <a:ln w="3175">
                  <a:noFill/>
                </a:ln>
                <a:solidFill>
                  <a:schemeClr val="tx1"/>
                </a:solidFill>
                <a:effectLst/>
                <a:latin typeface="+mj-lt"/>
                <a:ea typeface="+mn-ea"/>
                <a:cs typeface="Segoe UI" pitchFamily="34" charset="0"/>
              </a:defRPr>
            </a:lvl1p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w="3175">
                  <a:noFill/>
                </a:ln>
                <a:gradFill>
                  <a:gsLst>
                    <a:gs pos="0">
                      <a:srgbClr val="1264B1"/>
                    </a:gs>
                    <a:gs pos="100000">
                      <a:srgbClr val="944DCF"/>
                    </a:gs>
                  </a:gsLst>
                  <a:lin ang="0" scaled="1"/>
                </a:gradFill>
                <a:effectLst/>
                <a:uLnTx/>
                <a:uFillTx/>
                <a:latin typeface="Segoe UI Semibold"/>
                <a:ea typeface="+mn-ea"/>
                <a:cs typeface="Segoe UI" pitchFamily="34" charset="0"/>
              </a:rPr>
              <a:t>What would some good follow up questions be </a:t>
            </a:r>
            <a:r>
              <a:rPr kumimoji="0" lang="en-US" sz="1000" b="0" i="0" u="none" strike="noStrike" kern="1200" cap="none" spc="0" normalizeH="0" baseline="0" noProof="0">
                <a:ln w="3175">
                  <a:noFill/>
                </a:ln>
                <a:solidFill>
                  <a:prstClr val="black"/>
                </a:solidFill>
                <a:effectLst/>
                <a:uLnTx/>
                <a:uFillTx/>
                <a:latin typeface="Segoe UI"/>
                <a:ea typeface="+mn-ea"/>
                <a:cs typeface="Segoe UI" pitchFamily="34" charset="0"/>
              </a:rPr>
              <a:t>based on what we have already discussed and are there any questions that I have not answered? </a:t>
            </a:r>
          </a:p>
        </p:txBody>
      </p:sp>
      <p:sp>
        <p:nvSpPr>
          <p:cNvPr id="105" name="TextBox 104">
            <a:extLst>
              <a:ext uri="{FF2B5EF4-FFF2-40B4-BE49-F238E27FC236}">
                <a16:creationId xmlns:a16="http://schemas.microsoft.com/office/drawing/2014/main" id="{DAAA0212-BF3B-E6B4-7534-5CE8A499D9F5}"/>
              </a:ext>
            </a:extLst>
          </p:cNvPr>
          <p:cNvSpPr txBox="1"/>
          <p:nvPr/>
        </p:nvSpPr>
        <p:spPr>
          <a:xfrm>
            <a:off x="4490013" y="4440281"/>
            <a:ext cx="2982142" cy="215444"/>
          </a:xfrm>
          <a:prstGeom prst="rect">
            <a:avLst/>
          </a:prstGeom>
          <a:noFill/>
        </p:spPr>
        <p:txBody>
          <a:bodyPr wrap="square" lIns="0" tIns="0" rIns="0" bIns="0">
            <a:spAutoFit/>
          </a:bodyPr>
          <a:lstStyle>
            <a:defPPr>
              <a:defRPr lang="en-US"/>
            </a:defPPr>
            <a:lvl1pPr lvl="0" defTabSz="932472" fontAlgn="base">
              <a:spcBef>
                <a:spcPct val="0"/>
              </a:spcBef>
              <a:spcAft>
                <a:spcPct val="0"/>
              </a:spcAft>
              <a:defRPr sz="1600" b="1">
                <a:ea typeface="Segoe UI" pitchFamily="34" charset="0"/>
                <a:cs typeface="Segoe UI" pitchFamily="34" charset="0"/>
              </a:defRPr>
            </a:lvl1p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Segoe UI Semibold"/>
                <a:cs typeface="Segoe UI" pitchFamily="34" charset="0"/>
              </a:rPr>
              <a:t>Create an offer letter</a:t>
            </a:r>
          </a:p>
        </p:txBody>
      </p:sp>
      <p:sp>
        <p:nvSpPr>
          <p:cNvPr id="107" name="Text Placeholder 2">
            <a:extLst>
              <a:ext uri="{FF2B5EF4-FFF2-40B4-BE49-F238E27FC236}">
                <a16:creationId xmlns:a16="http://schemas.microsoft.com/office/drawing/2014/main" id="{6D7AACC3-4CAE-F752-AD39-660712E51FF8}"/>
              </a:ext>
            </a:extLst>
          </p:cNvPr>
          <p:cNvSpPr txBox="1">
            <a:spLocks/>
          </p:cNvSpPr>
          <p:nvPr/>
        </p:nvSpPr>
        <p:spPr>
          <a:xfrm>
            <a:off x="4490013" y="4690589"/>
            <a:ext cx="2982142" cy="323165"/>
          </a:xfrm>
          <a:prstGeom prst="rect">
            <a:avLst/>
          </a:prstGeom>
        </p:spPr>
        <p:txBody>
          <a:bodyPr vert="horz" wrap="square" lIns="0" tIns="0" rIns="0" bIns="0" rtlCol="0" anchor="t" anchorCtr="0">
            <a:spAutoFit/>
          </a:bodyPr>
          <a:lstStyle>
            <a:lvl1pPr marL="228600" marR="0" indent="-22860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85263">
                      <a:srgbClr val="D83B01"/>
                    </a:gs>
                    <a:gs pos="58000">
                      <a:srgbClr val="D83B01"/>
                    </a:gs>
                  </a:gsLst>
                  <a:lin ang="18600000" scaled="0"/>
                </a:gra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Pct val="90000"/>
              <a:buFont typeface="Wingdings" panose="05000000000000000000" pitchFamily="2" charset="2"/>
              <a:buNone/>
              <a:tabLst/>
              <a:defRPr/>
            </a:pPr>
            <a:r>
              <a:rPr kumimoji="0" lang="en-US" sz="1050" b="0" i="0" u="none" strike="noStrike" kern="1200" cap="none" spc="0" normalizeH="0" baseline="0" noProof="0">
                <a:ln w="3175">
                  <a:noFill/>
                </a:ln>
                <a:solidFill>
                  <a:prstClr val="black"/>
                </a:solidFill>
                <a:effectLst/>
                <a:uLnTx/>
                <a:uFillTx/>
                <a:latin typeface="Segoe UI"/>
                <a:ea typeface="+mn-ea"/>
                <a:cs typeface="Segoe UI" panose="020B0502040204020203" pitchFamily="34" charset="0"/>
              </a:rPr>
              <a:t>Starting in a new email prompt Copilot in Word prompt</a:t>
            </a:r>
          </a:p>
        </p:txBody>
      </p:sp>
      <p:grpSp>
        <p:nvGrpSpPr>
          <p:cNvPr id="176" name="Group 175" descr="Microsoft Word Logo">
            <a:extLst>
              <a:ext uri="{FF2B5EF4-FFF2-40B4-BE49-F238E27FC236}">
                <a16:creationId xmlns:a16="http://schemas.microsoft.com/office/drawing/2014/main" id="{08C9D69E-C520-FE69-FFB2-EEC7C7E71D1C}"/>
              </a:ext>
              <a:ext uri="{C183D7F6-B498-43B3-948B-1728B52AA6E4}">
                <adec:decorative xmlns:adec="http://schemas.microsoft.com/office/drawing/2017/decorative" val="0"/>
              </a:ext>
            </a:extLst>
          </p:cNvPr>
          <p:cNvGrpSpPr>
            <a:grpSpLocks/>
          </p:cNvGrpSpPr>
          <p:nvPr/>
        </p:nvGrpSpPr>
        <p:grpSpPr>
          <a:xfrm>
            <a:off x="7372338" y="4028485"/>
            <a:ext cx="534544" cy="534544"/>
            <a:chOff x="5006422" y="10181153"/>
            <a:chExt cx="659280" cy="659280"/>
          </a:xfrm>
        </p:grpSpPr>
        <p:sp>
          <p:nvSpPr>
            <p:cNvPr id="178" name="Rounded Rectangle 46">
              <a:extLst>
                <a:ext uri="{FF2B5EF4-FFF2-40B4-BE49-F238E27FC236}">
                  <a16:creationId xmlns:a16="http://schemas.microsoft.com/office/drawing/2014/main" id="{DFC6DDD9-14BC-CC10-8233-4D4581486E06}"/>
                </a:ext>
              </a:extLst>
            </p:cNvPr>
            <p:cNvSpPr/>
            <p:nvPr/>
          </p:nvSpPr>
          <p:spPr bwMode="auto">
            <a:xfrm>
              <a:off x="5006422" y="10181153"/>
              <a:ext cx="659280" cy="659280"/>
            </a:xfrm>
            <a:prstGeom prst="roundRect">
              <a:avLst/>
            </a:prstGeom>
            <a:solidFill>
              <a:schemeClr val="bg1"/>
            </a:solidFill>
            <a:ln>
              <a:noFill/>
              <a:headEnd type="none" w="med" len="med"/>
              <a:tailEnd type="none" w="med" len="med"/>
            </a:ln>
            <a:effectLst>
              <a:outerShdw blurRad="127643" dist="635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pic>
          <p:nvPicPr>
            <p:cNvPr id="179" name="Graphic 178">
              <a:extLst>
                <a:ext uri="{FF2B5EF4-FFF2-40B4-BE49-F238E27FC236}">
                  <a16:creationId xmlns:a16="http://schemas.microsoft.com/office/drawing/2014/main" id="{CA1A7405-6FF7-27A7-3012-60E8E5921F94}"/>
                </a:ext>
              </a:extLst>
            </p:cNvPr>
            <p:cNvPicPr>
              <a:picLocks noChangeAspect="1"/>
            </p:cNvPicPr>
            <p:nvPr/>
          </p:nvPicPr>
          <p:blipFill rotWithShape="1">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l="26279" t="26853" r="22699" b="26853"/>
            <a:stretch/>
          </p:blipFill>
          <p:spPr>
            <a:xfrm>
              <a:off x="5112857" y="10308272"/>
              <a:ext cx="446412" cy="405040"/>
            </a:xfrm>
            <a:prstGeom prst="rect">
              <a:avLst/>
            </a:prstGeom>
          </p:spPr>
        </p:pic>
      </p:grpSp>
      <p:sp>
        <p:nvSpPr>
          <p:cNvPr id="132" name="Rectangle: Rounded Corners 6">
            <a:extLst>
              <a:ext uri="{FF2B5EF4-FFF2-40B4-BE49-F238E27FC236}">
                <a16:creationId xmlns:a16="http://schemas.microsoft.com/office/drawing/2014/main" id="{FB18D0FF-06D6-07E8-8947-1E3D9448D402}"/>
              </a:ext>
              <a:ext uri="{C183D7F6-B498-43B3-948B-1728B52AA6E4}">
                <adec:decorative xmlns:adec="http://schemas.microsoft.com/office/drawing/2017/decorative" val="1"/>
              </a:ext>
            </a:extLst>
          </p:cNvPr>
          <p:cNvSpPr/>
          <p:nvPr/>
        </p:nvSpPr>
        <p:spPr bwMode="auto">
          <a:xfrm>
            <a:off x="4484614" y="5292771"/>
            <a:ext cx="2992940" cy="964873"/>
          </a:xfrm>
          <a:prstGeom prst="roundRect">
            <a:avLst>
              <a:gd name="adj" fmla="val 8425"/>
            </a:avLst>
          </a:prstGeom>
          <a:solidFill>
            <a:schemeClr val="bg1"/>
          </a:solidFill>
          <a:ln w="25400">
            <a:gradFill>
              <a:gsLst>
                <a:gs pos="37000">
                  <a:srgbClr val="464FEB"/>
                </a:gs>
                <a:gs pos="69000">
                  <a:srgbClr val="47CFFA"/>
                </a:gs>
                <a:gs pos="91000">
                  <a:srgbClr val="B47CF8"/>
                </a:gs>
              </a:gsLst>
              <a:lin ang="3600000" scaled="0"/>
            </a:gradFill>
          </a:ln>
          <a:effectLst>
            <a:outerShdw blurRad="300618" dist="16429" dir="2700000" algn="tl" rotWithShape="0">
              <a:prstClr val="black">
                <a:alpha val="11839"/>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39" name="Title 1">
            <a:extLst>
              <a:ext uri="{FF2B5EF4-FFF2-40B4-BE49-F238E27FC236}">
                <a16:creationId xmlns:a16="http://schemas.microsoft.com/office/drawing/2014/main" id="{EF122ECF-5053-B271-33F2-9F0D17F7C021}"/>
              </a:ext>
            </a:extLst>
          </p:cNvPr>
          <p:cNvSpPr txBox="1">
            <a:spLocks/>
          </p:cNvSpPr>
          <p:nvPr/>
        </p:nvSpPr>
        <p:spPr>
          <a:xfrm>
            <a:off x="4613434" y="5467431"/>
            <a:ext cx="2735299" cy="615553"/>
          </a:xfrm>
          <a:prstGeom prst="rect">
            <a:avLst/>
          </a:prstGeom>
          <a:noFill/>
        </p:spPr>
        <p:txBody>
          <a:bodyPr vert="horz" wrap="square" lIns="0" tIns="0" rIns="0" bIns="0" rtlCol="0" anchor="ctr">
            <a:spAutoFit/>
          </a:bodyPr>
          <a:lstStyle>
            <a:lvl1pPr algn="l" defTabSz="2402409" rtl="0" eaLnBrk="1" latinLnBrk="0" hangingPunct="1">
              <a:lnSpc>
                <a:spcPct val="100000"/>
              </a:lnSpc>
              <a:spcBef>
                <a:spcPct val="0"/>
              </a:spcBef>
              <a:buNone/>
              <a:defRPr lang="en-US" sz="9272" b="0" kern="1200" cap="none" spc="-129" baseline="0" dirty="0" smtClean="0">
                <a:ln w="3175">
                  <a:noFill/>
                </a:ln>
                <a:solidFill>
                  <a:schemeClr val="tx1"/>
                </a:solidFill>
                <a:effectLst/>
                <a:latin typeface="+mj-lt"/>
                <a:ea typeface="+mn-ea"/>
                <a:cs typeface="Segoe UI" pitchFamily="34" charset="0"/>
              </a:defRPr>
            </a:lvl1p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w="3175">
                  <a:noFill/>
                </a:ln>
                <a:gradFill>
                  <a:gsLst>
                    <a:gs pos="0">
                      <a:srgbClr val="1264B1"/>
                    </a:gs>
                    <a:gs pos="100000">
                      <a:srgbClr val="944DCF"/>
                    </a:gs>
                  </a:gsLst>
                  <a:lin ang="0" scaled="1"/>
                </a:gradFill>
                <a:effectLst/>
                <a:uLnTx/>
                <a:uFillTx/>
                <a:latin typeface="Segoe UI Semibold"/>
                <a:ea typeface="+mn-ea"/>
                <a:cs typeface="Segoe UI" pitchFamily="34" charset="0"/>
              </a:rPr>
              <a:t>Create an offer letter </a:t>
            </a:r>
            <a:r>
              <a:rPr kumimoji="0" lang="en-US" sz="1000" b="0" i="0" u="none" strike="noStrike" kern="1200" cap="none" spc="0" normalizeH="0" baseline="0" noProof="0">
                <a:ln w="3175">
                  <a:noFill/>
                </a:ln>
                <a:solidFill>
                  <a:prstClr val="black"/>
                </a:solidFill>
                <a:effectLst/>
                <a:uLnTx/>
                <a:uFillTx/>
                <a:latin typeface="Segoe UI"/>
                <a:ea typeface="+mn-ea"/>
                <a:cs typeface="Segoe UI" pitchFamily="34" charset="0"/>
              </a:rPr>
              <a:t>to Maya for the position of Senior Animation Designer with a start date of March 16</a:t>
            </a:r>
            <a:r>
              <a:rPr kumimoji="0" lang="en-US" sz="1000" b="0" i="0" u="none" strike="noStrike" kern="1200" cap="none" spc="0" normalizeH="0" baseline="30000" noProof="0">
                <a:ln w="3175">
                  <a:noFill/>
                </a:ln>
                <a:solidFill>
                  <a:prstClr val="black"/>
                </a:solidFill>
                <a:effectLst/>
                <a:uLnTx/>
                <a:uFillTx/>
                <a:latin typeface="Segoe UI"/>
                <a:ea typeface="+mn-ea"/>
                <a:cs typeface="Segoe UI" pitchFamily="34" charset="0"/>
              </a:rPr>
              <a:t>th</a:t>
            </a:r>
            <a:r>
              <a:rPr kumimoji="0" lang="en-US" sz="1000" b="0" i="0" u="none" strike="noStrike" kern="1200" cap="none" spc="0" normalizeH="0" baseline="0" noProof="0">
                <a:ln w="3175">
                  <a:noFill/>
                </a:ln>
                <a:solidFill>
                  <a:prstClr val="black"/>
                </a:solidFill>
                <a:effectLst/>
                <a:uLnTx/>
                <a:uFillTx/>
                <a:latin typeface="Segoe UI"/>
                <a:ea typeface="+mn-ea"/>
                <a:cs typeface="Segoe UI" pitchFamily="34" charset="0"/>
              </a:rPr>
              <a:t>. Include details on our benefits from our </a:t>
            </a:r>
            <a:r>
              <a:rPr kumimoji="0" lang="en-US" sz="1000" b="0" i="0" u="sng" strike="noStrike" kern="1200" cap="none" spc="0" normalizeH="0" baseline="0" noProof="0">
                <a:ln w="3175">
                  <a:noFill/>
                </a:ln>
                <a:solidFill>
                  <a:srgbClr val="0078D4"/>
                </a:solidFill>
                <a:effectLst/>
                <a:uLnTx/>
                <a:uFillTx/>
                <a:latin typeface="Segoe UI"/>
                <a:ea typeface="+mn-ea"/>
                <a:cs typeface="Segoe UI" pitchFamily="34" charset="0"/>
              </a:rPr>
              <a:t>Benefits Handbook.</a:t>
            </a:r>
          </a:p>
        </p:txBody>
      </p:sp>
      <p:sp>
        <p:nvSpPr>
          <p:cNvPr id="108" name="TextBox 107">
            <a:extLst>
              <a:ext uri="{FF2B5EF4-FFF2-40B4-BE49-F238E27FC236}">
                <a16:creationId xmlns:a16="http://schemas.microsoft.com/office/drawing/2014/main" id="{50F03422-4CA8-A604-C64D-53828F46F5C3}"/>
              </a:ext>
            </a:extLst>
          </p:cNvPr>
          <p:cNvSpPr txBox="1"/>
          <p:nvPr/>
        </p:nvSpPr>
        <p:spPr>
          <a:xfrm>
            <a:off x="8229191" y="4440281"/>
            <a:ext cx="2982142" cy="215444"/>
          </a:xfrm>
          <a:prstGeom prst="rect">
            <a:avLst/>
          </a:prstGeom>
          <a:noFill/>
        </p:spPr>
        <p:txBody>
          <a:bodyPr wrap="square" lIns="0" tIns="0" rIns="0" bIns="0">
            <a:spAutoFit/>
          </a:bodyPr>
          <a:lstStyle>
            <a:defPPr>
              <a:defRPr lang="en-US"/>
            </a:defPPr>
            <a:lvl1pPr lvl="0" defTabSz="932472" fontAlgn="base">
              <a:spcBef>
                <a:spcPct val="0"/>
              </a:spcBef>
              <a:spcAft>
                <a:spcPct val="0"/>
              </a:spcAft>
              <a:defRPr sz="1600" b="1">
                <a:ea typeface="Segoe UI" pitchFamily="34" charset="0"/>
                <a:cs typeface="Segoe UI" pitchFamily="34" charset="0"/>
              </a:defRPr>
            </a:lvl1p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Segoe UI Semibold"/>
                <a:cs typeface="Segoe UI" pitchFamily="34" charset="0"/>
              </a:rPr>
              <a:t>Create onboarding materials</a:t>
            </a:r>
          </a:p>
        </p:txBody>
      </p:sp>
      <p:sp>
        <p:nvSpPr>
          <p:cNvPr id="109" name="Text Placeholder 2">
            <a:extLst>
              <a:ext uri="{FF2B5EF4-FFF2-40B4-BE49-F238E27FC236}">
                <a16:creationId xmlns:a16="http://schemas.microsoft.com/office/drawing/2014/main" id="{76F19766-FF91-C197-36A5-49684A339F2E}"/>
              </a:ext>
            </a:extLst>
          </p:cNvPr>
          <p:cNvSpPr txBox="1">
            <a:spLocks/>
          </p:cNvSpPr>
          <p:nvPr/>
        </p:nvSpPr>
        <p:spPr>
          <a:xfrm>
            <a:off x="8229191" y="4690589"/>
            <a:ext cx="2982142" cy="161583"/>
          </a:xfrm>
          <a:prstGeom prst="rect">
            <a:avLst/>
          </a:prstGeom>
        </p:spPr>
        <p:txBody>
          <a:bodyPr vert="horz" wrap="square" lIns="0" tIns="0" rIns="0" bIns="0" rtlCol="0" anchor="t" anchorCtr="0">
            <a:spAutoFit/>
          </a:bodyPr>
          <a:lstStyle>
            <a:lvl1pPr marL="228600" marR="0" indent="-22860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85263">
                      <a:srgbClr val="D83B01"/>
                    </a:gs>
                    <a:gs pos="58000">
                      <a:srgbClr val="D83B01"/>
                    </a:gs>
                  </a:gsLst>
                  <a:lin ang="18600000" scaled="0"/>
                </a:gra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Pct val="90000"/>
              <a:buFont typeface="Wingdings" panose="05000000000000000000" pitchFamily="2" charset="2"/>
              <a:buNone/>
              <a:tabLst/>
              <a:defRPr/>
            </a:pPr>
            <a:r>
              <a:rPr kumimoji="0" lang="en-US" sz="1050" b="0" i="0" u="none" strike="noStrike" kern="1200" cap="none" spc="0" normalizeH="0" baseline="0" noProof="0">
                <a:ln w="3175">
                  <a:noFill/>
                </a:ln>
                <a:solidFill>
                  <a:prstClr val="black"/>
                </a:solidFill>
                <a:effectLst/>
                <a:uLnTx/>
                <a:uFillTx/>
                <a:latin typeface="Segoe UI"/>
                <a:ea typeface="+mn-ea"/>
                <a:cs typeface="Segoe UI" panose="020B0502040204020203" pitchFamily="34" charset="0"/>
              </a:rPr>
              <a:t>Starting with a new presentation prompt Copilot</a:t>
            </a:r>
          </a:p>
        </p:txBody>
      </p:sp>
      <p:grpSp>
        <p:nvGrpSpPr>
          <p:cNvPr id="195" name="Group 194" descr="Microsoft PowerPoint Logo">
            <a:extLst>
              <a:ext uri="{FF2B5EF4-FFF2-40B4-BE49-F238E27FC236}">
                <a16:creationId xmlns:a16="http://schemas.microsoft.com/office/drawing/2014/main" id="{87438312-CACE-3F6A-4B36-5282B7736175}"/>
              </a:ext>
            </a:extLst>
          </p:cNvPr>
          <p:cNvGrpSpPr>
            <a:grpSpLocks/>
          </p:cNvGrpSpPr>
          <p:nvPr/>
        </p:nvGrpSpPr>
        <p:grpSpPr>
          <a:xfrm>
            <a:off x="11118805" y="4026753"/>
            <a:ext cx="534543" cy="534543"/>
            <a:chOff x="587375" y="1790700"/>
            <a:chExt cx="1371600" cy="1371600"/>
          </a:xfrm>
        </p:grpSpPr>
        <p:sp>
          <p:nvSpPr>
            <p:cNvPr id="196" name="Rounded Rectangle 46">
              <a:extLst>
                <a:ext uri="{FF2B5EF4-FFF2-40B4-BE49-F238E27FC236}">
                  <a16:creationId xmlns:a16="http://schemas.microsoft.com/office/drawing/2014/main" id="{0E4F9D6A-ED69-C250-0BEE-A0527AC46941}"/>
                </a:ext>
              </a:extLst>
            </p:cNvPr>
            <p:cNvSpPr/>
            <p:nvPr/>
          </p:nvSpPr>
          <p:spPr bwMode="auto">
            <a:xfrm>
              <a:off x="587375" y="1790700"/>
              <a:ext cx="1371600" cy="1371600"/>
            </a:xfrm>
            <a:prstGeom prst="roundRect">
              <a:avLst/>
            </a:prstGeom>
            <a:solidFill>
              <a:schemeClr val="bg1"/>
            </a:solidFill>
            <a:ln>
              <a:noFill/>
              <a:headEnd type="none" w="med" len="med"/>
              <a:tailEnd type="none" w="med" len="med"/>
            </a:ln>
            <a:effectLst>
              <a:outerShdw blurRad="127643" dist="635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pic>
          <p:nvPicPr>
            <p:cNvPr id="197" name="Picture 2" descr="Microsoft PowerPoint Logo - PNG and Vector - Logo Download">
              <a:hlinkClick r:id="rId13"/>
              <a:extLst>
                <a:ext uri="{FF2B5EF4-FFF2-40B4-BE49-F238E27FC236}">
                  <a16:creationId xmlns:a16="http://schemas.microsoft.com/office/drawing/2014/main" id="{C8B99D08-0F17-E79E-4B1D-61B475201EA0}"/>
                </a:ext>
              </a:extLst>
            </p:cNvPr>
            <p:cNvPicPr>
              <a:picLocks noChangeAspect="1" noChangeArrowheads="1"/>
            </p:cNvPicPr>
            <p:nvPr/>
          </p:nvPicPr>
          <p:blipFill>
            <a:blip r:embed="rId14" cstate="screen">
              <a:extLst>
                <a:ext uri="{28A0092B-C50C-407E-A947-70E740481C1C}">
                  <a14:useLocalDpi xmlns:a14="http://schemas.microsoft.com/office/drawing/2010/main"/>
                </a:ext>
              </a:extLst>
            </a:blip>
            <a:srcRect/>
            <a:stretch>
              <a:fillRect/>
            </a:stretch>
          </p:blipFill>
          <p:spPr bwMode="auto">
            <a:xfrm>
              <a:off x="822643" y="2057400"/>
              <a:ext cx="901064" cy="838200"/>
            </a:xfrm>
            <a:prstGeom prst="rect">
              <a:avLst/>
            </a:prstGeom>
            <a:noFill/>
            <a:extLst>
              <a:ext uri="{909E8E84-426E-40DD-AFC4-6F175D3DCCD1}">
                <a14:hiddenFill xmlns:a14="http://schemas.microsoft.com/office/drawing/2010/main">
                  <a:solidFill>
                    <a:srgbClr val="FFFFFF"/>
                  </a:solidFill>
                </a14:hiddenFill>
              </a:ext>
            </a:extLst>
          </p:spPr>
        </p:pic>
      </p:grpSp>
      <p:sp>
        <p:nvSpPr>
          <p:cNvPr id="110" name="Rectangle: Rounded Corners 6">
            <a:extLst>
              <a:ext uri="{FF2B5EF4-FFF2-40B4-BE49-F238E27FC236}">
                <a16:creationId xmlns:a16="http://schemas.microsoft.com/office/drawing/2014/main" id="{CD2EE425-06BF-08EA-54F2-CB3605BA5A58}"/>
              </a:ext>
              <a:ext uri="{C183D7F6-B498-43B3-948B-1728B52AA6E4}">
                <adec:decorative xmlns:adec="http://schemas.microsoft.com/office/drawing/2017/decorative" val="1"/>
              </a:ext>
            </a:extLst>
          </p:cNvPr>
          <p:cNvSpPr/>
          <p:nvPr/>
        </p:nvSpPr>
        <p:spPr bwMode="auto">
          <a:xfrm>
            <a:off x="8211503" y="5272287"/>
            <a:ext cx="3017520" cy="1005840"/>
          </a:xfrm>
          <a:prstGeom prst="roundRect">
            <a:avLst>
              <a:gd name="adj" fmla="val 8425"/>
            </a:avLst>
          </a:prstGeom>
          <a:solidFill>
            <a:schemeClr val="bg1"/>
          </a:solidFill>
          <a:ln w="25400">
            <a:gradFill>
              <a:gsLst>
                <a:gs pos="37000">
                  <a:srgbClr val="464FEB"/>
                </a:gs>
                <a:gs pos="69000">
                  <a:srgbClr val="47CFFA"/>
                </a:gs>
                <a:gs pos="91000">
                  <a:srgbClr val="B47CF8"/>
                </a:gs>
              </a:gsLst>
              <a:lin ang="3600000" scaled="0"/>
            </a:gradFill>
          </a:ln>
          <a:effectLst>
            <a:outerShdw blurRad="300618" dist="16429" dir="2700000" algn="tl" rotWithShape="0">
              <a:prstClr val="black">
                <a:alpha val="11839"/>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15" name="Title 1">
            <a:extLst>
              <a:ext uri="{FF2B5EF4-FFF2-40B4-BE49-F238E27FC236}">
                <a16:creationId xmlns:a16="http://schemas.microsoft.com/office/drawing/2014/main" id="{87996806-7D8F-A62B-9CDF-EF1EEC9C1B48}"/>
              </a:ext>
            </a:extLst>
          </p:cNvPr>
          <p:cNvSpPr txBox="1">
            <a:spLocks/>
          </p:cNvSpPr>
          <p:nvPr/>
        </p:nvSpPr>
        <p:spPr>
          <a:xfrm>
            <a:off x="8352613" y="5467431"/>
            <a:ext cx="2735299" cy="615553"/>
          </a:xfrm>
          <a:prstGeom prst="rect">
            <a:avLst/>
          </a:prstGeom>
        </p:spPr>
        <p:txBody>
          <a:bodyPr vert="horz" wrap="square" lIns="0" tIns="0" rIns="0" bIns="0" rtlCol="0" anchor="ctr">
            <a:spAutoFit/>
          </a:bodyPr>
          <a:lstStyle>
            <a:lvl1pPr algn="l" defTabSz="2402409" rtl="0" eaLnBrk="1" latinLnBrk="0" hangingPunct="1">
              <a:lnSpc>
                <a:spcPct val="100000"/>
              </a:lnSpc>
              <a:spcBef>
                <a:spcPct val="0"/>
              </a:spcBef>
              <a:buNone/>
              <a:defRPr lang="en-US" sz="9272" b="0" kern="1200" cap="none" spc="-129" baseline="0" dirty="0" smtClean="0">
                <a:ln w="3175">
                  <a:noFill/>
                </a:ln>
                <a:solidFill>
                  <a:schemeClr val="tx1"/>
                </a:solidFill>
                <a:effectLst/>
                <a:latin typeface="+mj-lt"/>
                <a:ea typeface="+mn-ea"/>
                <a:cs typeface="Segoe UI" pitchFamily="34" charset="0"/>
              </a:defRPr>
            </a:lvl1p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w="3175">
                  <a:noFill/>
                </a:ln>
                <a:gradFill>
                  <a:gsLst>
                    <a:gs pos="0">
                      <a:srgbClr val="1264B1"/>
                    </a:gs>
                    <a:gs pos="100000">
                      <a:srgbClr val="944DCF"/>
                    </a:gs>
                  </a:gsLst>
                  <a:lin ang="0" scaled="1"/>
                </a:gradFill>
                <a:effectLst/>
                <a:uLnTx/>
                <a:uFillTx/>
                <a:latin typeface="Segoe UI Semibold"/>
                <a:ea typeface="+mn-ea"/>
                <a:cs typeface="Segoe UI" pitchFamily="34" charset="0"/>
              </a:rPr>
              <a:t>Create a presentation from </a:t>
            </a:r>
            <a:r>
              <a:rPr kumimoji="0" lang="en-US" sz="1000" b="0" i="0" u="none" strike="noStrike" kern="1200" cap="none" spc="0" normalizeH="0" baseline="0" noProof="0" dirty="0">
                <a:ln w="3175">
                  <a:noFill/>
                </a:ln>
                <a:solidFill>
                  <a:prstClr val="black"/>
                </a:solidFill>
                <a:effectLst/>
                <a:uLnTx/>
                <a:uFillTx/>
                <a:latin typeface="Segoe UI"/>
                <a:ea typeface="+mn-ea"/>
                <a:cs typeface="Segoe UI" pitchFamily="34" charset="0"/>
              </a:rPr>
              <a:t> [Word document link to Senior Animation Designer Job Description] Create an overview the job responsibilities.</a:t>
            </a:r>
          </a:p>
        </p:txBody>
      </p:sp>
    </p:spTree>
    <p:extLst>
      <p:ext uri="{BB962C8B-B14F-4D97-AF65-F5344CB8AC3E}">
        <p14:creationId xmlns:p14="http://schemas.microsoft.com/office/powerpoint/2010/main" val="1139977478"/>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9">
            <a:extLst>
              <a:ext uri="{FF2B5EF4-FFF2-40B4-BE49-F238E27FC236}">
                <a16:creationId xmlns:a16="http://schemas.microsoft.com/office/drawing/2014/main" id="{FEA2A9EB-F81F-2175-A9D3-55EA7DF0AAC3}"/>
              </a:ext>
            </a:extLst>
          </p:cNvPr>
          <p:cNvSpPr>
            <a:spLocks noGrp="1"/>
          </p:cNvSpPr>
          <p:nvPr>
            <p:ph type="title"/>
          </p:nvPr>
        </p:nvSpPr>
        <p:spPr>
          <a:xfrm>
            <a:off x="588263" y="457200"/>
            <a:ext cx="11018520" cy="984885"/>
          </a:xfrm>
          <a:noFill/>
        </p:spPr>
        <p:txBody>
          <a:bodyPr wrap="square">
            <a:spAutoFit/>
          </a:bodyPr>
          <a:lstStyle/>
          <a:p>
            <a:pPr defTabSz="914400"/>
            <a:r>
              <a:rPr lang="en-US" sz="3200">
                <a:gradFill flip="none" rotWithShape="1">
                  <a:gsLst>
                    <a:gs pos="50000">
                      <a:srgbClr val="8661C5"/>
                    </a:gs>
                    <a:gs pos="0">
                      <a:srgbClr val="3E76D4"/>
                    </a:gs>
                    <a:gs pos="100000">
                      <a:srgbClr val="C73ECC"/>
                    </a:gs>
                  </a:gsLst>
                  <a:lin ang="2700000" scaled="1"/>
                  <a:tileRect/>
                </a:gradFill>
                <a:cs typeface="+mn-cs"/>
              </a:rPr>
              <a:t>Operations: </a:t>
            </a:r>
            <a:br>
              <a:rPr lang="en-US" sz="3200">
                <a:gradFill flip="none" rotWithShape="1">
                  <a:gsLst>
                    <a:gs pos="50000">
                      <a:srgbClr val="8661C5"/>
                    </a:gs>
                    <a:gs pos="0">
                      <a:srgbClr val="3E76D4"/>
                    </a:gs>
                    <a:gs pos="100000">
                      <a:srgbClr val="C73ECC"/>
                    </a:gs>
                  </a:gsLst>
                  <a:lin ang="2700000" scaled="1"/>
                  <a:tileRect/>
                </a:gradFill>
                <a:cs typeface="+mn-cs"/>
              </a:rPr>
            </a:br>
            <a:r>
              <a:rPr lang="en-US" sz="3200">
                <a:gradFill flip="none" rotWithShape="1">
                  <a:gsLst>
                    <a:gs pos="50000">
                      <a:srgbClr val="8661C5"/>
                    </a:gs>
                    <a:gs pos="0">
                      <a:srgbClr val="3E76D4"/>
                    </a:gs>
                    <a:gs pos="100000">
                      <a:srgbClr val="C73ECC"/>
                    </a:gs>
                  </a:gsLst>
                  <a:lin ang="2700000" scaled="1"/>
                  <a:tileRect/>
                </a:gradFill>
                <a:cs typeface="+mn-cs"/>
              </a:rPr>
              <a:t>Solve a production issue with Microsoft 365 Copilot </a:t>
            </a:r>
            <a:endParaRPr lang="en-IN" sz="3200">
              <a:gradFill flip="none" rotWithShape="1">
                <a:gsLst>
                  <a:gs pos="50000">
                    <a:srgbClr val="8661C5"/>
                  </a:gs>
                  <a:gs pos="0">
                    <a:srgbClr val="3E76D4"/>
                  </a:gs>
                  <a:gs pos="100000">
                    <a:srgbClr val="C73ECC"/>
                  </a:gs>
                </a:gsLst>
                <a:lin ang="2700000" scaled="1"/>
                <a:tileRect/>
              </a:gradFill>
              <a:cs typeface="+mn-cs"/>
            </a:endParaRPr>
          </a:p>
        </p:txBody>
      </p:sp>
      <p:pic>
        <p:nvPicPr>
          <p:cNvPr id="3" name="Picture 2" descr="Microsoft Copilot logo">
            <a:extLst>
              <a:ext uri="{FF2B5EF4-FFF2-40B4-BE49-F238E27FC236}">
                <a16:creationId xmlns:a16="http://schemas.microsoft.com/office/drawing/2014/main" id="{DD2CB79B-704C-CAB1-1BD2-94FB1668D2AC}"/>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1121016" y="138046"/>
            <a:ext cx="914400" cy="914400"/>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FDD706BE-BFA8-7ECA-AA64-7C96F616B17F}"/>
              </a:ext>
              <a:ext uri="{C183D7F6-B498-43B3-948B-1728B52AA6E4}">
                <adec:decorative xmlns:adec="http://schemas.microsoft.com/office/drawing/2017/decorative" val="1"/>
              </a:ext>
            </a:extLst>
          </p:cNvPr>
          <p:cNvGrpSpPr/>
          <p:nvPr/>
        </p:nvGrpSpPr>
        <p:grpSpPr>
          <a:xfrm>
            <a:off x="0" y="1672999"/>
            <a:ext cx="12188952" cy="4713514"/>
            <a:chOff x="0" y="1672999"/>
            <a:chExt cx="12188952" cy="4713514"/>
          </a:xfrm>
        </p:grpSpPr>
        <p:sp>
          <p:nvSpPr>
            <p:cNvPr id="20" name="Rectangle: Rounded Corners 6">
              <a:extLst>
                <a:ext uri="{FF2B5EF4-FFF2-40B4-BE49-F238E27FC236}">
                  <a16:creationId xmlns:a16="http://schemas.microsoft.com/office/drawing/2014/main" id="{F7F2FCC6-D39C-9AB2-DE6F-A63C8D51CA64}"/>
                </a:ext>
                <a:ext uri="{C183D7F6-B498-43B3-948B-1728B52AA6E4}">
                  <adec:decorative xmlns:adec="http://schemas.microsoft.com/office/drawing/2017/decorative" val="1"/>
                </a:ext>
              </a:extLst>
            </p:cNvPr>
            <p:cNvSpPr>
              <a:spLocks/>
            </p:cNvSpPr>
            <p:nvPr/>
          </p:nvSpPr>
          <p:spPr bwMode="auto">
            <a:xfrm>
              <a:off x="588263" y="1715723"/>
              <a:ext cx="3315412" cy="2097087"/>
            </a:xfrm>
            <a:prstGeom prst="round2SameRect">
              <a:avLst>
                <a:gd name="adj1" fmla="val 0"/>
                <a:gd name="adj2" fmla="val 7267"/>
              </a:avLst>
            </a:prstGeom>
            <a:solidFill>
              <a:schemeClr val="bg1">
                <a:alpha val="73444"/>
              </a:schemeClr>
            </a:solidFill>
            <a:ln w="12700">
              <a:solidFill>
                <a:schemeClr val="bg1"/>
              </a:solid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1" name="Rectangle: Rounded Corners 6">
              <a:extLst>
                <a:ext uri="{FF2B5EF4-FFF2-40B4-BE49-F238E27FC236}">
                  <a16:creationId xmlns:a16="http://schemas.microsoft.com/office/drawing/2014/main" id="{04B220B5-18D1-F410-674A-6E21F0F313DB}"/>
                </a:ext>
                <a:ext uri="{C183D7F6-B498-43B3-948B-1728B52AA6E4}">
                  <adec:decorative xmlns:adec="http://schemas.microsoft.com/office/drawing/2017/decorative" val="1"/>
                </a:ext>
              </a:extLst>
            </p:cNvPr>
            <p:cNvSpPr>
              <a:spLocks/>
            </p:cNvSpPr>
            <p:nvPr/>
          </p:nvSpPr>
          <p:spPr bwMode="auto">
            <a:xfrm>
              <a:off x="4323378" y="1715723"/>
              <a:ext cx="3315412" cy="2097087"/>
            </a:xfrm>
            <a:prstGeom prst="round2SameRect">
              <a:avLst>
                <a:gd name="adj1" fmla="val 0"/>
                <a:gd name="adj2" fmla="val 7267"/>
              </a:avLst>
            </a:prstGeom>
            <a:solidFill>
              <a:schemeClr val="bg1">
                <a:alpha val="73444"/>
              </a:schemeClr>
            </a:solidFill>
            <a:ln w="12700">
              <a:solidFill>
                <a:schemeClr val="bg1"/>
              </a:solid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2" name="Rectangle: Rounded Corners 6">
              <a:extLst>
                <a:ext uri="{FF2B5EF4-FFF2-40B4-BE49-F238E27FC236}">
                  <a16:creationId xmlns:a16="http://schemas.microsoft.com/office/drawing/2014/main" id="{D6ED2E78-AE11-D903-533C-FC23C187A3C3}"/>
                </a:ext>
                <a:ext uri="{C183D7F6-B498-43B3-948B-1728B52AA6E4}">
                  <adec:decorative xmlns:adec="http://schemas.microsoft.com/office/drawing/2017/decorative" val="1"/>
                </a:ext>
              </a:extLst>
            </p:cNvPr>
            <p:cNvSpPr>
              <a:spLocks/>
            </p:cNvSpPr>
            <p:nvPr/>
          </p:nvSpPr>
          <p:spPr bwMode="auto">
            <a:xfrm>
              <a:off x="8062557" y="1687513"/>
              <a:ext cx="3315412" cy="2097087"/>
            </a:xfrm>
            <a:prstGeom prst="round2SameRect">
              <a:avLst>
                <a:gd name="adj1" fmla="val 0"/>
                <a:gd name="adj2" fmla="val 7267"/>
              </a:avLst>
            </a:prstGeom>
            <a:solidFill>
              <a:schemeClr val="bg1">
                <a:alpha val="73444"/>
              </a:schemeClr>
            </a:solidFill>
            <a:ln w="12700">
              <a:solidFill>
                <a:schemeClr val="bg1"/>
              </a:solid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3" name="Rectangle: Rounded Corners 3">
              <a:extLst>
                <a:ext uri="{FF2B5EF4-FFF2-40B4-BE49-F238E27FC236}">
                  <a16:creationId xmlns:a16="http://schemas.microsoft.com/office/drawing/2014/main" id="{88280F33-8980-D3EE-7FB7-5CE87AB1C357}"/>
                </a:ext>
                <a:ext uri="{C183D7F6-B498-43B3-948B-1728B52AA6E4}">
                  <adec:decorative xmlns:adec="http://schemas.microsoft.com/office/drawing/2017/decorative" val="1"/>
                </a:ext>
              </a:extLst>
            </p:cNvPr>
            <p:cNvSpPr/>
            <p:nvPr/>
          </p:nvSpPr>
          <p:spPr bwMode="auto">
            <a:xfrm>
              <a:off x="0" y="1672999"/>
              <a:ext cx="12188952" cy="45719"/>
            </a:xfrm>
            <a:prstGeom prst="roundRect">
              <a:avLst>
                <a:gd name="adj" fmla="val 11366"/>
              </a:avLst>
            </a:prstGeom>
            <a:gradFill flip="none" rotWithShape="1">
              <a:gsLst>
                <a:gs pos="0">
                  <a:srgbClr val="0F6CBD"/>
                </a:gs>
                <a:gs pos="100000">
                  <a:srgbClr val="9F51DE"/>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Segoe UI" pitchFamily="34" charset="0"/>
              </a:endParaRPr>
            </a:p>
          </p:txBody>
        </p:sp>
        <p:sp>
          <p:nvSpPr>
            <p:cNvPr id="24" name="Rectangle: Rounded Corners 6">
              <a:extLst>
                <a:ext uri="{FF2B5EF4-FFF2-40B4-BE49-F238E27FC236}">
                  <a16:creationId xmlns:a16="http://schemas.microsoft.com/office/drawing/2014/main" id="{0516C74B-2AAE-69B3-0F8E-9B857D48FAAE}"/>
                </a:ext>
                <a:ext uri="{C183D7F6-B498-43B3-948B-1728B52AA6E4}">
                  <adec:decorative xmlns:adec="http://schemas.microsoft.com/office/drawing/2017/decorative" val="1"/>
                </a:ext>
              </a:extLst>
            </p:cNvPr>
            <p:cNvSpPr>
              <a:spLocks/>
            </p:cNvSpPr>
            <p:nvPr/>
          </p:nvSpPr>
          <p:spPr bwMode="auto">
            <a:xfrm>
              <a:off x="588263" y="4289426"/>
              <a:ext cx="3315412" cy="2097087"/>
            </a:xfrm>
            <a:prstGeom prst="round2SameRect">
              <a:avLst>
                <a:gd name="adj1" fmla="val 0"/>
                <a:gd name="adj2" fmla="val 7267"/>
              </a:avLst>
            </a:prstGeom>
            <a:solidFill>
              <a:schemeClr val="bg1">
                <a:alpha val="73444"/>
              </a:schemeClr>
            </a:solidFill>
            <a:ln w="12700">
              <a:solidFill>
                <a:schemeClr val="bg1"/>
              </a:solid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5" name="Rectangle: Rounded Corners 6">
              <a:extLst>
                <a:ext uri="{FF2B5EF4-FFF2-40B4-BE49-F238E27FC236}">
                  <a16:creationId xmlns:a16="http://schemas.microsoft.com/office/drawing/2014/main" id="{00774611-D92C-C5EF-7F71-E8094F61C32D}"/>
                </a:ext>
                <a:ext uri="{C183D7F6-B498-43B3-948B-1728B52AA6E4}">
                  <adec:decorative xmlns:adec="http://schemas.microsoft.com/office/drawing/2017/decorative" val="1"/>
                </a:ext>
              </a:extLst>
            </p:cNvPr>
            <p:cNvSpPr>
              <a:spLocks/>
            </p:cNvSpPr>
            <p:nvPr/>
          </p:nvSpPr>
          <p:spPr bwMode="auto">
            <a:xfrm>
              <a:off x="4323378" y="4289426"/>
              <a:ext cx="3315412" cy="2097087"/>
            </a:xfrm>
            <a:prstGeom prst="round2SameRect">
              <a:avLst>
                <a:gd name="adj1" fmla="val 0"/>
                <a:gd name="adj2" fmla="val 7267"/>
              </a:avLst>
            </a:prstGeom>
            <a:solidFill>
              <a:schemeClr val="bg1">
                <a:alpha val="73444"/>
              </a:schemeClr>
            </a:solidFill>
            <a:ln w="12700">
              <a:solidFill>
                <a:schemeClr val="bg1"/>
              </a:solid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6" name="Rectangle: Rounded Corners 6">
              <a:extLst>
                <a:ext uri="{FF2B5EF4-FFF2-40B4-BE49-F238E27FC236}">
                  <a16:creationId xmlns:a16="http://schemas.microsoft.com/office/drawing/2014/main" id="{7E876D34-0E00-6D54-8DAD-4D4E070B1D8A}"/>
                </a:ext>
                <a:ext uri="{C183D7F6-B498-43B3-948B-1728B52AA6E4}">
                  <adec:decorative xmlns:adec="http://schemas.microsoft.com/office/drawing/2017/decorative" val="1"/>
                </a:ext>
              </a:extLst>
            </p:cNvPr>
            <p:cNvSpPr>
              <a:spLocks/>
            </p:cNvSpPr>
            <p:nvPr/>
          </p:nvSpPr>
          <p:spPr bwMode="auto">
            <a:xfrm>
              <a:off x="8062557" y="4289426"/>
              <a:ext cx="3315412" cy="2097087"/>
            </a:xfrm>
            <a:prstGeom prst="round2SameRect">
              <a:avLst>
                <a:gd name="adj1" fmla="val 0"/>
                <a:gd name="adj2" fmla="val 7267"/>
              </a:avLst>
            </a:prstGeom>
            <a:solidFill>
              <a:schemeClr val="bg1">
                <a:alpha val="73444"/>
              </a:schemeClr>
            </a:solidFill>
            <a:ln w="12700">
              <a:solidFill>
                <a:schemeClr val="bg1"/>
              </a:solid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7" name="Rectangle: Rounded Corners 3">
              <a:extLst>
                <a:ext uri="{FF2B5EF4-FFF2-40B4-BE49-F238E27FC236}">
                  <a16:creationId xmlns:a16="http://schemas.microsoft.com/office/drawing/2014/main" id="{B3885EED-BAFE-C82C-4D3B-467CAF54AEBB}"/>
                </a:ext>
                <a:ext uri="{C183D7F6-B498-43B3-948B-1728B52AA6E4}">
                  <adec:decorative xmlns:adec="http://schemas.microsoft.com/office/drawing/2017/decorative" val="1"/>
                </a:ext>
              </a:extLst>
            </p:cNvPr>
            <p:cNvSpPr/>
            <p:nvPr/>
          </p:nvSpPr>
          <p:spPr bwMode="auto">
            <a:xfrm>
              <a:off x="0" y="4274912"/>
              <a:ext cx="12188952" cy="45719"/>
            </a:xfrm>
            <a:prstGeom prst="roundRect">
              <a:avLst>
                <a:gd name="adj" fmla="val 11366"/>
              </a:avLst>
            </a:prstGeom>
            <a:gradFill flip="none" rotWithShape="1">
              <a:gsLst>
                <a:gs pos="0">
                  <a:srgbClr val="0F6CBD"/>
                </a:gs>
                <a:gs pos="100000">
                  <a:srgbClr val="9F51DE"/>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Segoe UI" pitchFamily="34" charset="0"/>
              </a:endParaRPr>
            </a:p>
          </p:txBody>
        </p:sp>
      </p:grpSp>
      <p:sp>
        <p:nvSpPr>
          <p:cNvPr id="29" name="TextBox 28">
            <a:extLst>
              <a:ext uri="{FF2B5EF4-FFF2-40B4-BE49-F238E27FC236}">
                <a16:creationId xmlns:a16="http://schemas.microsoft.com/office/drawing/2014/main" id="{CE8C5C20-AAAD-18B2-5172-474F563FA2A0}"/>
              </a:ext>
            </a:extLst>
          </p:cNvPr>
          <p:cNvSpPr txBox="1">
            <a:spLocks/>
          </p:cNvSpPr>
          <p:nvPr/>
        </p:nvSpPr>
        <p:spPr>
          <a:xfrm>
            <a:off x="754898" y="1838368"/>
            <a:ext cx="2982142" cy="215444"/>
          </a:xfrm>
          <a:prstGeom prst="rect">
            <a:avLst/>
          </a:prstGeom>
          <a:noFill/>
        </p:spPr>
        <p:txBody>
          <a:bodyPr wrap="square" lIns="0" tIns="0" rIns="0" bIns="0" anchor="t">
            <a:spAutoFit/>
          </a:bodyPr>
          <a:lstStyle>
            <a:defPPr>
              <a:defRPr lang="en-US"/>
            </a:defPPr>
            <a:lvl1pPr lvl="0" defTabSz="932472" fontAlgn="base">
              <a:spcBef>
                <a:spcPct val="0"/>
              </a:spcBef>
              <a:spcAft>
                <a:spcPct val="0"/>
              </a:spcAft>
              <a:defRPr sz="1600" b="1">
                <a:ea typeface="Segoe UI" pitchFamily="34" charset="0"/>
                <a:cs typeface="Segoe UI" pitchFamily="34" charset="0"/>
              </a:defRPr>
            </a:lvl1p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Segoe UI Semibold"/>
                <a:cs typeface="Segoe UI"/>
              </a:rPr>
              <a:t>Analyze production data</a:t>
            </a:r>
          </a:p>
        </p:txBody>
      </p:sp>
      <p:sp>
        <p:nvSpPr>
          <p:cNvPr id="30" name="Text Placeholder 2">
            <a:extLst>
              <a:ext uri="{FF2B5EF4-FFF2-40B4-BE49-F238E27FC236}">
                <a16:creationId xmlns:a16="http://schemas.microsoft.com/office/drawing/2014/main" id="{A597714A-CF56-097E-E9BC-741E5EF1F66E}"/>
              </a:ext>
            </a:extLst>
          </p:cNvPr>
          <p:cNvSpPr txBox="1">
            <a:spLocks/>
          </p:cNvSpPr>
          <p:nvPr/>
        </p:nvSpPr>
        <p:spPr>
          <a:xfrm>
            <a:off x="754898" y="2088676"/>
            <a:ext cx="2982142" cy="323165"/>
          </a:xfrm>
          <a:prstGeom prst="rect">
            <a:avLst/>
          </a:prstGeom>
        </p:spPr>
        <p:txBody>
          <a:bodyPr vert="horz" wrap="square" lIns="0" tIns="0" rIns="0" bIns="0" rtlCol="0" anchor="t" anchorCtr="0">
            <a:spAutoFit/>
          </a:bodyPr>
          <a:lstStyle>
            <a:lvl1pPr marL="228600" marR="0" indent="-22860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85263">
                      <a:srgbClr val="D83B01"/>
                    </a:gs>
                    <a:gs pos="58000">
                      <a:srgbClr val="D83B01"/>
                    </a:gs>
                  </a:gsLst>
                  <a:lin ang="18600000" scaled="0"/>
                </a:gra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Pct val="90000"/>
              <a:buFont typeface="Wingdings" panose="05000000000000000000" pitchFamily="2" charset="2"/>
              <a:buNone/>
              <a:tabLst/>
              <a:defRPr/>
            </a:pPr>
            <a:r>
              <a:rPr kumimoji="0" lang="en-US" sz="1050" b="0" i="0" u="none" strike="noStrike" kern="1200" cap="none" spc="0" normalizeH="0" baseline="0" noProof="0">
                <a:ln w="3175">
                  <a:noFill/>
                </a:ln>
                <a:solidFill>
                  <a:prstClr val="black"/>
                </a:solidFill>
                <a:effectLst/>
                <a:uLnTx/>
                <a:uFillTx/>
                <a:latin typeface="Segoe UI"/>
                <a:ea typeface="+mn-ea"/>
                <a:cs typeface="Segoe UI" panose="020B0502040204020203" pitchFamily="34" charset="0"/>
              </a:rPr>
              <a:t>Using a table of Six Sigma data select the prompt Show data insights</a:t>
            </a:r>
          </a:p>
        </p:txBody>
      </p:sp>
      <p:grpSp>
        <p:nvGrpSpPr>
          <p:cNvPr id="2" name="Group 1" descr="Microsoft Excel logo">
            <a:extLst>
              <a:ext uri="{FF2B5EF4-FFF2-40B4-BE49-F238E27FC236}">
                <a16:creationId xmlns:a16="http://schemas.microsoft.com/office/drawing/2014/main" id="{C2ADECF2-14F3-AE4C-BDCD-2CBFA7F198FA}"/>
              </a:ext>
              <a:ext uri="{C183D7F6-B498-43B3-948B-1728B52AA6E4}">
                <adec:decorative xmlns:adec="http://schemas.microsoft.com/office/drawing/2017/decorative" val="0"/>
              </a:ext>
            </a:extLst>
          </p:cNvPr>
          <p:cNvGrpSpPr>
            <a:grpSpLocks/>
          </p:cNvGrpSpPr>
          <p:nvPr/>
        </p:nvGrpSpPr>
        <p:grpSpPr>
          <a:xfrm>
            <a:off x="3610467" y="1434677"/>
            <a:ext cx="534543" cy="534543"/>
            <a:chOff x="5831903" y="8381781"/>
            <a:chExt cx="534543" cy="534543"/>
          </a:xfrm>
        </p:grpSpPr>
        <p:sp>
          <p:nvSpPr>
            <p:cNvPr id="7" name="Rounded Rectangle 46">
              <a:extLst>
                <a:ext uri="{FF2B5EF4-FFF2-40B4-BE49-F238E27FC236}">
                  <a16:creationId xmlns:a16="http://schemas.microsoft.com/office/drawing/2014/main" id="{0C912EE1-3B9C-F95A-492E-DF451F32436D}"/>
                </a:ext>
              </a:extLst>
            </p:cNvPr>
            <p:cNvSpPr/>
            <p:nvPr/>
          </p:nvSpPr>
          <p:spPr bwMode="auto">
            <a:xfrm>
              <a:off x="5831903" y="8381781"/>
              <a:ext cx="534543" cy="534543"/>
            </a:xfrm>
            <a:prstGeom prst="roundRect">
              <a:avLst/>
            </a:prstGeom>
            <a:solidFill>
              <a:schemeClr val="bg1"/>
            </a:solidFill>
            <a:ln>
              <a:noFill/>
              <a:headEnd type="none" w="med" len="med"/>
              <a:tailEnd type="none" w="med" len="med"/>
            </a:ln>
            <a:effectLst>
              <a:outerShdw blurRad="127643" dist="635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pic>
          <p:nvPicPr>
            <p:cNvPr id="8" name="Picture 8" descr="Microsoft Excel Logo - PNG and Vector - Logo Download">
              <a:hlinkClick r:id="rId4"/>
              <a:extLst>
                <a:ext uri="{FF2B5EF4-FFF2-40B4-BE49-F238E27FC236}">
                  <a16:creationId xmlns:a16="http://schemas.microsoft.com/office/drawing/2014/main" id="{B197A5B8-2C5A-012C-F931-55CD5EC05B96}"/>
                </a:ext>
              </a:extLst>
            </p:cNvPr>
            <p:cNvPicPr>
              <a:picLocks noChangeArrowheads="1"/>
            </p:cNvPicPr>
            <p:nvPr/>
          </p:nvPicPr>
          <p:blipFill rotWithShape="1">
            <a:blip r:embed="rId5" cstate="screen">
              <a:extLst>
                <a:ext uri="{28A0092B-C50C-407E-A947-70E740481C1C}">
                  <a14:useLocalDpi xmlns:a14="http://schemas.microsoft.com/office/drawing/2010/main"/>
                </a:ext>
              </a:extLst>
            </a:blip>
            <a:srcRect l="17073" t="17073" r="17073" b="17073"/>
            <a:stretch/>
          </p:blipFill>
          <p:spPr bwMode="auto">
            <a:xfrm>
              <a:off x="5943929" y="8493807"/>
              <a:ext cx="310492" cy="310492"/>
            </a:xfrm>
            <a:prstGeom prst="rect">
              <a:avLst/>
            </a:prstGeom>
            <a:noFill/>
            <a:extLst>
              <a:ext uri="{909E8E84-426E-40DD-AFC4-6F175D3DCCD1}">
                <a14:hiddenFill xmlns:a14="http://schemas.microsoft.com/office/drawing/2010/main">
                  <a:solidFill>
                    <a:srgbClr val="FFFFFF"/>
                  </a:solidFill>
                </a14:hiddenFill>
              </a:ext>
            </a:extLst>
          </p:spPr>
        </p:pic>
      </p:grpSp>
      <p:sp>
        <p:nvSpPr>
          <p:cNvPr id="34" name="Rectangle: Rounded Corners 6">
            <a:extLst>
              <a:ext uri="{FF2B5EF4-FFF2-40B4-BE49-F238E27FC236}">
                <a16:creationId xmlns:a16="http://schemas.microsoft.com/office/drawing/2014/main" id="{E21C62F1-77DA-D185-C9A8-021AD0153172}"/>
              </a:ext>
              <a:ext uri="{C183D7F6-B498-43B3-948B-1728B52AA6E4}">
                <adec:decorative xmlns:adec="http://schemas.microsoft.com/office/drawing/2017/decorative" val="1"/>
              </a:ext>
            </a:extLst>
          </p:cNvPr>
          <p:cNvSpPr/>
          <p:nvPr/>
        </p:nvSpPr>
        <p:spPr bwMode="auto">
          <a:xfrm>
            <a:off x="737209" y="2671215"/>
            <a:ext cx="3017520" cy="1005840"/>
          </a:xfrm>
          <a:prstGeom prst="roundRect">
            <a:avLst>
              <a:gd name="adj" fmla="val 8425"/>
            </a:avLst>
          </a:prstGeom>
          <a:solidFill>
            <a:schemeClr val="bg1"/>
          </a:solidFill>
          <a:ln w="25400">
            <a:gradFill>
              <a:gsLst>
                <a:gs pos="37000">
                  <a:srgbClr val="464FEB"/>
                </a:gs>
                <a:gs pos="69000">
                  <a:srgbClr val="47CFFA"/>
                </a:gs>
                <a:gs pos="91000">
                  <a:srgbClr val="B47CF8"/>
                </a:gs>
              </a:gsLst>
              <a:lin ang="3600000" scaled="0"/>
            </a:gradFill>
          </a:ln>
          <a:effectLst>
            <a:outerShdw blurRad="300618" dist="16429" dir="2700000" algn="tl" rotWithShape="0">
              <a:prstClr val="black">
                <a:alpha val="11839"/>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38" name="Title 1">
            <a:extLst>
              <a:ext uri="{FF2B5EF4-FFF2-40B4-BE49-F238E27FC236}">
                <a16:creationId xmlns:a16="http://schemas.microsoft.com/office/drawing/2014/main" id="{95547A2D-580F-9674-317C-EE57E78C1D7E}"/>
              </a:ext>
            </a:extLst>
          </p:cNvPr>
          <p:cNvSpPr txBox="1">
            <a:spLocks/>
          </p:cNvSpPr>
          <p:nvPr/>
        </p:nvSpPr>
        <p:spPr>
          <a:xfrm>
            <a:off x="878319" y="3096087"/>
            <a:ext cx="2735299" cy="153888"/>
          </a:xfrm>
          <a:prstGeom prst="rect">
            <a:avLst/>
          </a:prstGeom>
        </p:spPr>
        <p:txBody>
          <a:bodyPr vert="horz" wrap="square" lIns="0" tIns="0" rIns="0" bIns="0" rtlCol="0" anchor="ctr">
            <a:spAutoFit/>
          </a:bodyPr>
          <a:lstStyle>
            <a:lvl1pPr algn="l" defTabSz="2402409" rtl="0" eaLnBrk="1" latinLnBrk="0" hangingPunct="1">
              <a:lnSpc>
                <a:spcPct val="100000"/>
              </a:lnSpc>
              <a:spcBef>
                <a:spcPct val="0"/>
              </a:spcBef>
              <a:buNone/>
              <a:defRPr lang="en-US" sz="9272" b="0" kern="1200" cap="none" spc="-129" baseline="0" dirty="0" smtClean="0">
                <a:ln w="3175">
                  <a:noFill/>
                </a:ln>
                <a:solidFill>
                  <a:schemeClr val="tx1"/>
                </a:solidFill>
                <a:effectLst/>
                <a:latin typeface="+mj-lt"/>
                <a:ea typeface="+mn-ea"/>
                <a:cs typeface="Segoe UI" pitchFamily="34" charset="0"/>
              </a:defRPr>
            </a:lvl1p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w="3175">
                  <a:noFill/>
                </a:ln>
                <a:gradFill>
                  <a:gsLst>
                    <a:gs pos="0">
                      <a:srgbClr val="1264B1"/>
                    </a:gs>
                    <a:gs pos="100000">
                      <a:srgbClr val="944DCF"/>
                    </a:gs>
                  </a:gsLst>
                  <a:lin ang="0" scaled="1"/>
                </a:gradFill>
                <a:effectLst/>
                <a:uLnTx/>
                <a:uFillTx/>
                <a:latin typeface="Segoe UI Semibold"/>
                <a:ea typeface="+mn-ea"/>
                <a:cs typeface="Segoe UI" pitchFamily="34" charset="0"/>
              </a:rPr>
              <a:t>Show data insights.</a:t>
            </a:r>
          </a:p>
        </p:txBody>
      </p:sp>
      <p:sp>
        <p:nvSpPr>
          <p:cNvPr id="39" name="TextBox 38">
            <a:extLst>
              <a:ext uri="{FF2B5EF4-FFF2-40B4-BE49-F238E27FC236}">
                <a16:creationId xmlns:a16="http://schemas.microsoft.com/office/drawing/2014/main" id="{30DD14C3-0CB2-9ECE-599F-0ECFF2A4ADF2}"/>
              </a:ext>
            </a:extLst>
          </p:cNvPr>
          <p:cNvSpPr txBox="1"/>
          <p:nvPr/>
        </p:nvSpPr>
        <p:spPr>
          <a:xfrm>
            <a:off x="4490013" y="1838368"/>
            <a:ext cx="2982142" cy="215444"/>
          </a:xfrm>
          <a:prstGeom prst="rect">
            <a:avLst/>
          </a:prstGeom>
          <a:noFill/>
        </p:spPr>
        <p:txBody>
          <a:bodyPr wrap="square" lIns="0" tIns="0" rIns="0" bIns="0">
            <a:spAutoFit/>
          </a:bodyPr>
          <a:lstStyle>
            <a:defPPr>
              <a:defRPr lang="en-US"/>
            </a:defPPr>
            <a:lvl1pPr lvl="0" defTabSz="932472" fontAlgn="base">
              <a:spcBef>
                <a:spcPct val="0"/>
              </a:spcBef>
              <a:spcAft>
                <a:spcPct val="0"/>
              </a:spcAft>
              <a:defRPr sz="1600" b="1">
                <a:ea typeface="Segoe UI" pitchFamily="34" charset="0"/>
                <a:cs typeface="Segoe UI" pitchFamily="34" charset="0"/>
              </a:defRPr>
            </a:lvl1p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Segoe UI Semibold"/>
                <a:cs typeface="Segoe UI" pitchFamily="34" charset="0"/>
              </a:rPr>
              <a:t>Discover past solutions</a:t>
            </a:r>
          </a:p>
        </p:txBody>
      </p:sp>
      <p:sp>
        <p:nvSpPr>
          <p:cNvPr id="40" name="Text Placeholder 2">
            <a:extLst>
              <a:ext uri="{FF2B5EF4-FFF2-40B4-BE49-F238E27FC236}">
                <a16:creationId xmlns:a16="http://schemas.microsoft.com/office/drawing/2014/main" id="{FF39AE74-5B34-C80B-BBEB-ECB3E86497C2}"/>
              </a:ext>
            </a:extLst>
          </p:cNvPr>
          <p:cNvSpPr txBox="1">
            <a:spLocks/>
          </p:cNvSpPr>
          <p:nvPr/>
        </p:nvSpPr>
        <p:spPr>
          <a:xfrm>
            <a:off x="4490013" y="2088676"/>
            <a:ext cx="2982142" cy="323165"/>
          </a:xfrm>
          <a:prstGeom prst="rect">
            <a:avLst/>
          </a:prstGeom>
        </p:spPr>
        <p:txBody>
          <a:bodyPr vert="horz" wrap="square" lIns="0" tIns="0" rIns="0" bIns="0" rtlCol="0" anchor="t" anchorCtr="0">
            <a:spAutoFit/>
          </a:bodyPr>
          <a:lstStyle>
            <a:lvl1pPr marL="228600" marR="0" indent="-22860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85263">
                      <a:srgbClr val="D83B01"/>
                    </a:gs>
                    <a:gs pos="58000">
                      <a:srgbClr val="D83B01"/>
                    </a:gs>
                  </a:gsLst>
                  <a:lin ang="18600000" scaled="0"/>
                </a:gra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Pct val="90000"/>
              <a:buFont typeface="Wingdings" panose="05000000000000000000" pitchFamily="2" charset="2"/>
              <a:buNone/>
              <a:tabLst/>
              <a:defRPr/>
            </a:pPr>
            <a:r>
              <a:rPr kumimoji="0" lang="en-US" sz="1050" b="0" i="0" u="none" strike="noStrike" kern="1200" cap="none" spc="0" normalizeH="0" baseline="0" noProof="0">
                <a:ln w="3175">
                  <a:noFill/>
                </a:ln>
                <a:solidFill>
                  <a:prstClr val="black"/>
                </a:solidFill>
                <a:effectLst/>
                <a:uLnTx/>
                <a:uFillTx/>
                <a:latin typeface="Segoe UI"/>
                <a:ea typeface="+mn-ea"/>
                <a:cs typeface="Segoe UI" panose="020B0502040204020203" pitchFamily="34" charset="0"/>
              </a:rPr>
              <a:t>From Microsoft365.com prompt Copilot in Microsoft 365 Chat</a:t>
            </a:r>
          </a:p>
        </p:txBody>
      </p:sp>
      <p:grpSp>
        <p:nvGrpSpPr>
          <p:cNvPr id="41" name="Group 40" descr="Microsoft Copilot logo">
            <a:extLst>
              <a:ext uri="{FF2B5EF4-FFF2-40B4-BE49-F238E27FC236}">
                <a16:creationId xmlns:a16="http://schemas.microsoft.com/office/drawing/2014/main" id="{B711A4AB-251A-51D7-1DB2-A4C6152F17C0}"/>
              </a:ext>
            </a:extLst>
          </p:cNvPr>
          <p:cNvGrpSpPr>
            <a:grpSpLocks/>
          </p:cNvGrpSpPr>
          <p:nvPr/>
        </p:nvGrpSpPr>
        <p:grpSpPr>
          <a:xfrm>
            <a:off x="7372689" y="1430408"/>
            <a:ext cx="534544" cy="534544"/>
            <a:chOff x="3610465" y="1434675"/>
            <a:chExt cx="534543" cy="534543"/>
          </a:xfrm>
        </p:grpSpPr>
        <p:sp>
          <p:nvSpPr>
            <p:cNvPr id="42" name="Rounded Rectangle 46">
              <a:extLst>
                <a:ext uri="{FF2B5EF4-FFF2-40B4-BE49-F238E27FC236}">
                  <a16:creationId xmlns:a16="http://schemas.microsoft.com/office/drawing/2014/main" id="{0C1B9304-6EF2-E0DF-FB65-984C0B66B61F}"/>
                </a:ext>
                <a:ext uri="{C183D7F6-B498-43B3-948B-1728B52AA6E4}">
                  <adec:decorative xmlns:adec="http://schemas.microsoft.com/office/drawing/2017/decorative" val="1"/>
                </a:ext>
              </a:extLst>
            </p:cNvPr>
            <p:cNvSpPr/>
            <p:nvPr/>
          </p:nvSpPr>
          <p:spPr bwMode="auto">
            <a:xfrm>
              <a:off x="3610465" y="1434675"/>
              <a:ext cx="534543" cy="534543"/>
            </a:xfrm>
            <a:prstGeom prst="roundRect">
              <a:avLst/>
            </a:prstGeom>
            <a:solidFill>
              <a:schemeClr val="bg1"/>
            </a:solidFill>
            <a:ln>
              <a:noFill/>
              <a:headEnd type="none" w="med" len="med"/>
              <a:tailEnd type="none" w="med" len="med"/>
            </a:ln>
            <a:effectLst>
              <a:outerShdw blurRad="127643" dist="635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pic>
          <p:nvPicPr>
            <p:cNvPr id="43" name="Picture 2" descr="Zip Co logo SVG free download, id: 101874 - Brandlogos.net">
              <a:hlinkClick r:id="rId6"/>
              <a:extLst>
                <a:ext uri="{FF2B5EF4-FFF2-40B4-BE49-F238E27FC236}">
                  <a16:creationId xmlns:a16="http://schemas.microsoft.com/office/drawing/2014/main" id="{21FEBF72-3C77-9BA5-5864-99F6E909B6FD}"/>
                </a:ext>
              </a:extLst>
            </p:cNvPr>
            <p:cNvPicPr>
              <a:picLocks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3746020" y="1580474"/>
              <a:ext cx="282965" cy="257174"/>
            </a:xfrm>
            <a:prstGeom prst="rect">
              <a:avLst/>
            </a:prstGeom>
            <a:noFill/>
            <a:extLst>
              <a:ext uri="{909E8E84-426E-40DD-AFC4-6F175D3DCCD1}">
                <a14:hiddenFill xmlns:a14="http://schemas.microsoft.com/office/drawing/2010/main">
                  <a:solidFill>
                    <a:srgbClr val="FFFFFF"/>
                  </a:solidFill>
                </a14:hiddenFill>
              </a:ext>
            </a:extLst>
          </p:spPr>
        </p:pic>
      </p:grpSp>
      <p:sp>
        <p:nvSpPr>
          <p:cNvPr id="44" name="Rectangle: Rounded Corners 6">
            <a:extLst>
              <a:ext uri="{FF2B5EF4-FFF2-40B4-BE49-F238E27FC236}">
                <a16:creationId xmlns:a16="http://schemas.microsoft.com/office/drawing/2014/main" id="{F80B6BB8-5A1F-D115-2E8D-3C95A7682848}"/>
              </a:ext>
              <a:ext uri="{C183D7F6-B498-43B3-948B-1728B52AA6E4}">
                <adec:decorative xmlns:adec="http://schemas.microsoft.com/office/drawing/2017/decorative" val="1"/>
              </a:ext>
            </a:extLst>
          </p:cNvPr>
          <p:cNvSpPr/>
          <p:nvPr/>
        </p:nvSpPr>
        <p:spPr bwMode="auto">
          <a:xfrm>
            <a:off x="4472324" y="2670111"/>
            <a:ext cx="3017520" cy="1005840"/>
          </a:xfrm>
          <a:prstGeom prst="roundRect">
            <a:avLst>
              <a:gd name="adj" fmla="val 8425"/>
            </a:avLst>
          </a:prstGeom>
          <a:solidFill>
            <a:schemeClr val="bg1"/>
          </a:solidFill>
          <a:ln w="25400">
            <a:gradFill>
              <a:gsLst>
                <a:gs pos="37000">
                  <a:srgbClr val="464FEB"/>
                </a:gs>
                <a:gs pos="69000">
                  <a:srgbClr val="47CFFA"/>
                </a:gs>
                <a:gs pos="91000">
                  <a:srgbClr val="B47CF8"/>
                </a:gs>
              </a:gsLst>
              <a:lin ang="3600000" scaled="0"/>
            </a:gradFill>
          </a:ln>
          <a:effectLst>
            <a:outerShdw blurRad="300618" dist="16429" dir="2700000" algn="tl" rotWithShape="0">
              <a:prstClr val="black">
                <a:alpha val="11839"/>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45" name="Title 1">
            <a:extLst>
              <a:ext uri="{FF2B5EF4-FFF2-40B4-BE49-F238E27FC236}">
                <a16:creationId xmlns:a16="http://schemas.microsoft.com/office/drawing/2014/main" id="{2821B7E8-8000-8545-7D2A-17012E5E5E00}"/>
              </a:ext>
            </a:extLst>
          </p:cNvPr>
          <p:cNvSpPr txBox="1">
            <a:spLocks/>
          </p:cNvSpPr>
          <p:nvPr/>
        </p:nvSpPr>
        <p:spPr>
          <a:xfrm>
            <a:off x="4613434" y="2865255"/>
            <a:ext cx="2735299" cy="615553"/>
          </a:xfrm>
          <a:prstGeom prst="rect">
            <a:avLst/>
          </a:prstGeom>
        </p:spPr>
        <p:txBody>
          <a:bodyPr vert="horz" wrap="square" lIns="0" tIns="0" rIns="0" bIns="0" rtlCol="0" anchor="ctr">
            <a:spAutoFit/>
          </a:bodyPr>
          <a:lstStyle>
            <a:lvl1pPr algn="l" defTabSz="2402409" rtl="0" eaLnBrk="1" latinLnBrk="0" hangingPunct="1">
              <a:lnSpc>
                <a:spcPct val="100000"/>
              </a:lnSpc>
              <a:spcBef>
                <a:spcPct val="0"/>
              </a:spcBef>
              <a:buNone/>
              <a:defRPr lang="en-US" sz="9272" b="0" kern="1200" cap="none" spc="-129" baseline="0" dirty="0" smtClean="0">
                <a:ln w="3175">
                  <a:noFill/>
                </a:ln>
                <a:solidFill>
                  <a:schemeClr val="tx1"/>
                </a:solidFill>
                <a:effectLst/>
                <a:latin typeface="+mj-lt"/>
                <a:ea typeface="+mn-ea"/>
                <a:cs typeface="Segoe UI" pitchFamily="34" charset="0"/>
              </a:defRPr>
            </a:lvl1p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w="3175">
                  <a:noFill/>
                </a:ln>
                <a:gradFill>
                  <a:gsLst>
                    <a:gs pos="0">
                      <a:srgbClr val="1264B1"/>
                    </a:gs>
                    <a:gs pos="100000">
                      <a:srgbClr val="944DCF"/>
                    </a:gs>
                  </a:gsLst>
                  <a:lin ang="0" scaled="1"/>
                </a:gradFill>
                <a:effectLst/>
                <a:uLnTx/>
                <a:uFillTx/>
                <a:latin typeface="Segoe UI Semibold"/>
                <a:ea typeface="+mn-ea"/>
                <a:cs typeface="Segoe UI" pitchFamily="34" charset="0"/>
              </a:rPr>
              <a:t>Find information on troubleshooting </a:t>
            </a:r>
            <a:r>
              <a:rPr kumimoji="0" lang="en-US" sz="1000" b="0" i="0" u="none" strike="noStrike" kern="1200" cap="none" spc="0" normalizeH="0" baseline="0" noProof="0">
                <a:ln w="3175">
                  <a:noFill/>
                </a:ln>
                <a:solidFill>
                  <a:prstClr val="black"/>
                </a:solidFill>
                <a:effectLst/>
                <a:uLnTx/>
                <a:uFillTx/>
                <a:latin typeface="Segoe UI"/>
                <a:ea typeface="+mn-ea"/>
                <a:cs typeface="Segoe UI" pitchFamily="34" charset="0"/>
              </a:rPr>
              <a:t>our current production equipment from across the equipment manuals. Look for information on how to reset the processor.</a:t>
            </a:r>
          </a:p>
        </p:txBody>
      </p:sp>
      <p:sp>
        <p:nvSpPr>
          <p:cNvPr id="46" name="TextBox 45">
            <a:extLst>
              <a:ext uri="{FF2B5EF4-FFF2-40B4-BE49-F238E27FC236}">
                <a16:creationId xmlns:a16="http://schemas.microsoft.com/office/drawing/2014/main" id="{5606C60E-9790-B7B5-EF86-93A3F6FB0874}"/>
              </a:ext>
            </a:extLst>
          </p:cNvPr>
          <p:cNvSpPr txBox="1"/>
          <p:nvPr/>
        </p:nvSpPr>
        <p:spPr>
          <a:xfrm>
            <a:off x="8229191" y="1838368"/>
            <a:ext cx="2982142" cy="215444"/>
          </a:xfrm>
          <a:prstGeom prst="rect">
            <a:avLst/>
          </a:prstGeom>
          <a:noFill/>
        </p:spPr>
        <p:txBody>
          <a:bodyPr wrap="square" lIns="0" tIns="0" rIns="0" bIns="0">
            <a:spAutoFit/>
          </a:bodyPr>
          <a:lstStyle>
            <a:defPPr>
              <a:defRPr lang="en-US"/>
            </a:defPPr>
            <a:lvl1pPr lvl="0" defTabSz="932472" fontAlgn="base">
              <a:spcBef>
                <a:spcPct val="0"/>
              </a:spcBef>
              <a:spcAft>
                <a:spcPct val="0"/>
              </a:spcAft>
              <a:defRPr sz="1600" b="1">
                <a:ea typeface="Segoe UI" pitchFamily="34" charset="0"/>
                <a:cs typeface="Segoe UI" pitchFamily="34" charset="0"/>
              </a:defRPr>
            </a:lvl1p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Segoe UI Semibold"/>
                <a:cs typeface="Segoe UI" pitchFamily="34" charset="0"/>
              </a:rPr>
              <a:t>Brainstorm new solutions</a:t>
            </a:r>
          </a:p>
        </p:txBody>
      </p:sp>
      <p:sp>
        <p:nvSpPr>
          <p:cNvPr id="47" name="Text Placeholder 2">
            <a:extLst>
              <a:ext uri="{FF2B5EF4-FFF2-40B4-BE49-F238E27FC236}">
                <a16:creationId xmlns:a16="http://schemas.microsoft.com/office/drawing/2014/main" id="{CAC0B192-5DD0-87F0-F62E-CF298B23ED58}"/>
              </a:ext>
            </a:extLst>
          </p:cNvPr>
          <p:cNvSpPr txBox="1">
            <a:spLocks/>
          </p:cNvSpPr>
          <p:nvPr/>
        </p:nvSpPr>
        <p:spPr>
          <a:xfrm>
            <a:off x="8229191" y="2088676"/>
            <a:ext cx="2982142" cy="323165"/>
          </a:xfrm>
          <a:prstGeom prst="rect">
            <a:avLst/>
          </a:prstGeom>
        </p:spPr>
        <p:txBody>
          <a:bodyPr vert="horz" wrap="square" lIns="0" tIns="0" rIns="0" bIns="0" rtlCol="0" anchor="t" anchorCtr="0">
            <a:spAutoFit/>
          </a:bodyPr>
          <a:lstStyle>
            <a:lvl1pPr marL="228600" marR="0" indent="-22860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85263">
                      <a:srgbClr val="D83B01"/>
                    </a:gs>
                    <a:gs pos="58000">
                      <a:srgbClr val="D83B01"/>
                    </a:gs>
                  </a:gsLst>
                  <a:lin ang="18600000" scaled="0"/>
                </a:gra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Pct val="90000"/>
              <a:buFont typeface="Wingdings" panose="05000000000000000000" pitchFamily="2" charset="2"/>
              <a:buNone/>
              <a:tabLst/>
              <a:defRPr/>
            </a:pPr>
            <a:r>
              <a:rPr kumimoji="0" lang="en-US" sz="1050" b="0" i="0" u="none" strike="noStrike" kern="1200" cap="none" spc="0" normalizeH="0" baseline="0" noProof="0">
                <a:ln w="3175">
                  <a:noFill/>
                </a:ln>
                <a:solidFill>
                  <a:prstClr val="black"/>
                </a:solidFill>
                <a:effectLst/>
                <a:uLnTx/>
                <a:uFillTx/>
                <a:latin typeface="Segoe UI"/>
                <a:ea typeface="+mn-ea"/>
                <a:cs typeface="Segoe UI" panose="020B0502040204020203" pitchFamily="34" charset="0"/>
              </a:rPr>
              <a:t>After collecting the ideas click on Organize using Copilot in Whiteboard</a:t>
            </a:r>
          </a:p>
        </p:txBody>
      </p:sp>
      <p:grpSp>
        <p:nvGrpSpPr>
          <p:cNvPr id="10" name="Group 9" descr="Whiteboard logo">
            <a:extLst>
              <a:ext uri="{FF2B5EF4-FFF2-40B4-BE49-F238E27FC236}">
                <a16:creationId xmlns:a16="http://schemas.microsoft.com/office/drawing/2014/main" id="{B744E4F0-446D-EF62-AE0A-ECD266B7FAB7}"/>
              </a:ext>
              <a:ext uri="{C183D7F6-B498-43B3-948B-1728B52AA6E4}">
                <adec:decorative xmlns:adec="http://schemas.microsoft.com/office/drawing/2017/decorative" val="0"/>
              </a:ext>
            </a:extLst>
          </p:cNvPr>
          <p:cNvGrpSpPr>
            <a:grpSpLocks/>
          </p:cNvGrpSpPr>
          <p:nvPr/>
        </p:nvGrpSpPr>
        <p:grpSpPr>
          <a:xfrm>
            <a:off x="11118805" y="1412878"/>
            <a:ext cx="534543" cy="534543"/>
            <a:chOff x="12498914" y="5650593"/>
            <a:chExt cx="534543" cy="534543"/>
          </a:xfrm>
        </p:grpSpPr>
        <p:sp>
          <p:nvSpPr>
            <p:cNvPr id="18" name="Rounded Rectangle 46">
              <a:hlinkClick r:id="rId8"/>
              <a:extLst>
                <a:ext uri="{FF2B5EF4-FFF2-40B4-BE49-F238E27FC236}">
                  <a16:creationId xmlns:a16="http://schemas.microsoft.com/office/drawing/2014/main" id="{384E952F-FC2A-CA4F-B741-1509F9239669}"/>
                </a:ext>
              </a:extLst>
            </p:cNvPr>
            <p:cNvSpPr/>
            <p:nvPr/>
          </p:nvSpPr>
          <p:spPr bwMode="auto">
            <a:xfrm>
              <a:off x="12498914" y="5650593"/>
              <a:ext cx="534543" cy="534543"/>
            </a:xfrm>
            <a:prstGeom prst="roundRect">
              <a:avLst/>
            </a:prstGeom>
            <a:solidFill>
              <a:schemeClr val="bg1"/>
            </a:solidFill>
            <a:ln>
              <a:noFill/>
              <a:headEnd type="none" w="med" len="med"/>
              <a:tailEnd type="none" w="med" len="med"/>
            </a:ln>
            <a:effectLst>
              <a:outerShdw blurRad="127643" dist="635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pic>
          <p:nvPicPr>
            <p:cNvPr id="19" name="Picture 18" descr="Whiteboard icon in Windows 11 Color Style">
              <a:hlinkClick r:id="rId8"/>
              <a:extLst>
                <a:ext uri="{FF2B5EF4-FFF2-40B4-BE49-F238E27FC236}">
                  <a16:creationId xmlns:a16="http://schemas.microsoft.com/office/drawing/2014/main" id="{2123707C-CB01-FB1E-82DB-8BDF12CC889E}"/>
                </a:ext>
              </a:extLst>
            </p:cNvPr>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12572494" y="5733219"/>
              <a:ext cx="382585" cy="382585"/>
            </a:xfrm>
            <a:prstGeom prst="rect">
              <a:avLst/>
            </a:prstGeom>
            <a:noFill/>
            <a:extLst>
              <a:ext uri="{909E8E84-426E-40DD-AFC4-6F175D3DCCD1}">
                <a14:hiddenFill xmlns:a14="http://schemas.microsoft.com/office/drawing/2010/main">
                  <a:solidFill>
                    <a:srgbClr val="FFFFFF"/>
                  </a:solidFill>
                </a14:hiddenFill>
              </a:ext>
            </a:extLst>
          </p:spPr>
        </p:pic>
      </p:grpSp>
      <p:sp>
        <p:nvSpPr>
          <p:cNvPr id="51" name="Rectangle: Rounded Corners 6">
            <a:extLst>
              <a:ext uri="{FF2B5EF4-FFF2-40B4-BE49-F238E27FC236}">
                <a16:creationId xmlns:a16="http://schemas.microsoft.com/office/drawing/2014/main" id="{9BB5BA09-D5DA-9776-6B91-FF6EDB4F881E}"/>
              </a:ext>
              <a:ext uri="{C183D7F6-B498-43B3-948B-1728B52AA6E4}">
                <adec:decorative xmlns:adec="http://schemas.microsoft.com/office/drawing/2017/decorative" val="1"/>
              </a:ext>
            </a:extLst>
          </p:cNvPr>
          <p:cNvSpPr/>
          <p:nvPr/>
        </p:nvSpPr>
        <p:spPr bwMode="auto">
          <a:xfrm>
            <a:off x="8211503" y="2670111"/>
            <a:ext cx="3017520" cy="1005840"/>
          </a:xfrm>
          <a:prstGeom prst="roundRect">
            <a:avLst>
              <a:gd name="adj" fmla="val 8425"/>
            </a:avLst>
          </a:prstGeom>
          <a:solidFill>
            <a:schemeClr val="bg1"/>
          </a:solidFill>
          <a:ln w="25400">
            <a:gradFill>
              <a:gsLst>
                <a:gs pos="37000">
                  <a:srgbClr val="464FEB"/>
                </a:gs>
                <a:gs pos="69000">
                  <a:srgbClr val="47CFFA"/>
                </a:gs>
                <a:gs pos="91000">
                  <a:srgbClr val="B47CF8"/>
                </a:gs>
              </a:gsLst>
              <a:lin ang="3600000" scaled="0"/>
            </a:gradFill>
          </a:ln>
          <a:effectLst>
            <a:outerShdw blurRad="300618" dist="16429" dir="2700000" algn="tl" rotWithShape="0">
              <a:prstClr val="black">
                <a:alpha val="11839"/>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52" name="Title 1">
            <a:extLst>
              <a:ext uri="{FF2B5EF4-FFF2-40B4-BE49-F238E27FC236}">
                <a16:creationId xmlns:a16="http://schemas.microsoft.com/office/drawing/2014/main" id="{2ABCE63E-4F47-13CD-FE66-1E9ACAB2D0A0}"/>
              </a:ext>
            </a:extLst>
          </p:cNvPr>
          <p:cNvSpPr txBox="1">
            <a:spLocks/>
          </p:cNvSpPr>
          <p:nvPr/>
        </p:nvSpPr>
        <p:spPr>
          <a:xfrm>
            <a:off x="8352613" y="3096087"/>
            <a:ext cx="2735299" cy="153888"/>
          </a:xfrm>
          <a:prstGeom prst="rect">
            <a:avLst/>
          </a:prstGeom>
        </p:spPr>
        <p:txBody>
          <a:bodyPr vert="horz" wrap="square" lIns="0" tIns="0" rIns="0" bIns="0" rtlCol="0" anchor="ctr">
            <a:spAutoFit/>
          </a:bodyPr>
          <a:lstStyle>
            <a:lvl1pPr algn="l" defTabSz="2402409" rtl="0" eaLnBrk="1" latinLnBrk="0" hangingPunct="1">
              <a:lnSpc>
                <a:spcPct val="100000"/>
              </a:lnSpc>
              <a:spcBef>
                <a:spcPct val="0"/>
              </a:spcBef>
              <a:buNone/>
              <a:defRPr lang="en-US" sz="9272" b="0" kern="1200" cap="none" spc="-129" baseline="0" dirty="0" smtClean="0">
                <a:ln w="3175">
                  <a:noFill/>
                </a:ln>
                <a:solidFill>
                  <a:schemeClr val="tx1"/>
                </a:solidFill>
                <a:effectLst/>
                <a:latin typeface="+mj-lt"/>
                <a:ea typeface="+mn-ea"/>
                <a:cs typeface="Segoe UI" pitchFamily="34" charset="0"/>
              </a:defRPr>
            </a:lvl1p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w="3175">
                  <a:noFill/>
                </a:ln>
                <a:gradFill>
                  <a:gsLst>
                    <a:gs pos="0">
                      <a:srgbClr val="1264B1"/>
                    </a:gs>
                    <a:gs pos="100000">
                      <a:srgbClr val="944DCF"/>
                    </a:gs>
                  </a:gsLst>
                  <a:lin ang="0" scaled="1"/>
                </a:gradFill>
                <a:effectLst/>
                <a:uLnTx/>
                <a:uFillTx/>
                <a:latin typeface="Segoe UI Semibold"/>
                <a:ea typeface="+mn-ea"/>
                <a:cs typeface="Segoe UI" pitchFamily="34" charset="0"/>
              </a:rPr>
              <a:t>Organize</a:t>
            </a:r>
          </a:p>
        </p:txBody>
      </p:sp>
      <p:sp>
        <p:nvSpPr>
          <p:cNvPr id="53" name="TextBox 52">
            <a:extLst>
              <a:ext uri="{FF2B5EF4-FFF2-40B4-BE49-F238E27FC236}">
                <a16:creationId xmlns:a16="http://schemas.microsoft.com/office/drawing/2014/main" id="{13FDF827-FB9B-64C4-D80D-07ACE6AF7282}"/>
              </a:ext>
            </a:extLst>
          </p:cNvPr>
          <p:cNvSpPr txBox="1"/>
          <p:nvPr/>
        </p:nvSpPr>
        <p:spPr>
          <a:xfrm>
            <a:off x="754898" y="4440281"/>
            <a:ext cx="2982142" cy="430887"/>
          </a:xfrm>
          <a:prstGeom prst="rect">
            <a:avLst/>
          </a:prstGeom>
          <a:noFill/>
        </p:spPr>
        <p:txBody>
          <a:bodyPr wrap="square" lIns="0" tIns="0" rIns="0" bIns="0">
            <a:spAutoFit/>
          </a:bodyPr>
          <a:lstStyle>
            <a:defPPr>
              <a:defRPr lang="en-US"/>
            </a:defPPr>
            <a:lvl1pPr lvl="0" defTabSz="932472" fontAlgn="base">
              <a:spcBef>
                <a:spcPct val="0"/>
              </a:spcBef>
              <a:spcAft>
                <a:spcPct val="0"/>
              </a:spcAft>
              <a:defRPr sz="1600" b="1">
                <a:ea typeface="Segoe UI" pitchFamily="34" charset="0"/>
                <a:cs typeface="Segoe UI" pitchFamily="34" charset="0"/>
              </a:defRPr>
            </a:lvl1p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Segoe UI Semibold"/>
                <a:cs typeface="Segoe UI" pitchFamily="34" charset="0"/>
              </a:rPr>
              <a:t>Summarize the weekly status meeting</a:t>
            </a:r>
          </a:p>
        </p:txBody>
      </p:sp>
      <p:sp>
        <p:nvSpPr>
          <p:cNvPr id="54" name="Text Placeholder 2">
            <a:extLst>
              <a:ext uri="{FF2B5EF4-FFF2-40B4-BE49-F238E27FC236}">
                <a16:creationId xmlns:a16="http://schemas.microsoft.com/office/drawing/2014/main" id="{5EBB6D84-FE7F-F20F-19ED-729980CFEC97}"/>
              </a:ext>
            </a:extLst>
          </p:cNvPr>
          <p:cNvSpPr txBox="1">
            <a:spLocks/>
          </p:cNvSpPr>
          <p:nvPr/>
        </p:nvSpPr>
        <p:spPr>
          <a:xfrm>
            <a:off x="754898" y="4909664"/>
            <a:ext cx="2982142" cy="161583"/>
          </a:xfrm>
          <a:prstGeom prst="rect">
            <a:avLst/>
          </a:prstGeom>
        </p:spPr>
        <p:txBody>
          <a:bodyPr vert="horz" wrap="square" lIns="0" tIns="0" rIns="0" bIns="0" rtlCol="0" anchor="t" anchorCtr="0">
            <a:spAutoFit/>
          </a:bodyPr>
          <a:lstStyle>
            <a:lvl1pPr marL="228600" marR="0" indent="-22860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85263">
                      <a:srgbClr val="D83B01"/>
                    </a:gs>
                    <a:gs pos="58000">
                      <a:srgbClr val="D83B01"/>
                    </a:gs>
                  </a:gsLst>
                  <a:lin ang="18600000" scaled="0"/>
                </a:gra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Pct val="90000"/>
              <a:buFont typeface="Wingdings" panose="05000000000000000000" pitchFamily="2" charset="2"/>
              <a:buNone/>
              <a:tabLst/>
              <a:defRPr/>
            </a:pPr>
            <a:r>
              <a:rPr kumimoji="0" lang="en-US" sz="1050" b="0" i="0" u="none" strike="noStrike" kern="1200" cap="none" spc="0" normalizeH="0" baseline="0" noProof="0">
                <a:ln w="3175">
                  <a:noFill/>
                </a:ln>
                <a:solidFill>
                  <a:prstClr val="black"/>
                </a:solidFill>
                <a:effectLst/>
                <a:uLnTx/>
                <a:uFillTx/>
                <a:latin typeface="Segoe UI"/>
                <a:ea typeface="+mn-ea"/>
                <a:cs typeface="Segoe UI" panose="020B0502040204020203" pitchFamily="34" charset="0"/>
              </a:rPr>
              <a:t>From the meeting recap prompt Copilot in Teams</a:t>
            </a:r>
          </a:p>
        </p:txBody>
      </p:sp>
      <p:grpSp>
        <p:nvGrpSpPr>
          <p:cNvPr id="55" name="Group 54" descr="Microsoft Teams Logo">
            <a:extLst>
              <a:ext uri="{FF2B5EF4-FFF2-40B4-BE49-F238E27FC236}">
                <a16:creationId xmlns:a16="http://schemas.microsoft.com/office/drawing/2014/main" id="{D0682427-65E8-6E69-7F2B-617CAFC4DE1C}"/>
              </a:ext>
              <a:ext uri="{C183D7F6-B498-43B3-948B-1728B52AA6E4}">
                <adec:decorative xmlns:adec="http://schemas.microsoft.com/office/drawing/2017/decorative" val="0"/>
              </a:ext>
            </a:extLst>
          </p:cNvPr>
          <p:cNvGrpSpPr>
            <a:grpSpLocks/>
          </p:cNvGrpSpPr>
          <p:nvPr/>
        </p:nvGrpSpPr>
        <p:grpSpPr>
          <a:xfrm>
            <a:off x="3641327" y="4031176"/>
            <a:ext cx="534544" cy="534544"/>
            <a:chOff x="3125234" y="13590476"/>
            <a:chExt cx="659280" cy="659280"/>
          </a:xfrm>
        </p:grpSpPr>
        <p:sp>
          <p:nvSpPr>
            <p:cNvPr id="56" name="Rounded Rectangle 56">
              <a:extLst>
                <a:ext uri="{FF2B5EF4-FFF2-40B4-BE49-F238E27FC236}">
                  <a16:creationId xmlns:a16="http://schemas.microsoft.com/office/drawing/2014/main" id="{E87F996E-913C-DDDE-F092-560D22F9AE10}"/>
                </a:ext>
              </a:extLst>
            </p:cNvPr>
            <p:cNvSpPr/>
            <p:nvPr/>
          </p:nvSpPr>
          <p:spPr bwMode="auto">
            <a:xfrm>
              <a:off x="3125234" y="13590476"/>
              <a:ext cx="659280" cy="659280"/>
            </a:xfrm>
            <a:prstGeom prst="roundRect">
              <a:avLst/>
            </a:prstGeom>
            <a:solidFill>
              <a:schemeClr val="bg1"/>
            </a:solidFill>
            <a:ln>
              <a:noFill/>
              <a:headEnd type="none" w="med" len="med"/>
              <a:tailEnd type="none" w="med" len="med"/>
            </a:ln>
            <a:effectLst>
              <a:outerShdw blurRad="127643" dist="635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pic>
          <p:nvPicPr>
            <p:cNvPr id="57" name="Graphic 56">
              <a:extLst>
                <a:ext uri="{FF2B5EF4-FFF2-40B4-BE49-F238E27FC236}">
                  <a16:creationId xmlns:a16="http://schemas.microsoft.com/office/drawing/2014/main" id="{54D2360B-5767-3E72-AF02-36C95793ED10}"/>
                </a:ext>
              </a:extLst>
            </p:cNvPr>
            <p:cNvPicPr>
              <a:picLocks noChangeAspect="1"/>
            </p:cNvPicPr>
            <p:nvPr/>
          </p:nvPicPr>
          <p:blipFill>
            <a:blip r:embed="rId10" cstate="screen">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3229606" y="13694555"/>
              <a:ext cx="451120" cy="451118"/>
            </a:xfrm>
            <a:prstGeom prst="rect">
              <a:avLst/>
            </a:prstGeom>
          </p:spPr>
        </p:pic>
      </p:grpSp>
      <p:sp>
        <p:nvSpPr>
          <p:cNvPr id="58" name="Rectangle: Rounded Corners 6">
            <a:extLst>
              <a:ext uri="{FF2B5EF4-FFF2-40B4-BE49-F238E27FC236}">
                <a16:creationId xmlns:a16="http://schemas.microsoft.com/office/drawing/2014/main" id="{87DB25FB-3F87-E4CD-7B51-42F2A85E7390}"/>
              </a:ext>
              <a:ext uri="{C183D7F6-B498-43B3-948B-1728B52AA6E4}">
                <adec:decorative xmlns:adec="http://schemas.microsoft.com/office/drawing/2017/decorative" val="1"/>
              </a:ext>
            </a:extLst>
          </p:cNvPr>
          <p:cNvSpPr/>
          <p:nvPr/>
        </p:nvSpPr>
        <p:spPr bwMode="auto">
          <a:xfrm>
            <a:off x="737209" y="5272287"/>
            <a:ext cx="3017520" cy="1005840"/>
          </a:xfrm>
          <a:prstGeom prst="roundRect">
            <a:avLst>
              <a:gd name="adj" fmla="val 8425"/>
            </a:avLst>
          </a:prstGeom>
          <a:solidFill>
            <a:schemeClr val="bg1"/>
          </a:solidFill>
          <a:ln w="25400">
            <a:gradFill>
              <a:gsLst>
                <a:gs pos="37000">
                  <a:srgbClr val="464FEB"/>
                </a:gs>
                <a:gs pos="69000">
                  <a:srgbClr val="47CFFA"/>
                </a:gs>
                <a:gs pos="91000">
                  <a:srgbClr val="B47CF8"/>
                </a:gs>
              </a:gsLst>
              <a:lin ang="3600000" scaled="0"/>
            </a:gradFill>
          </a:ln>
          <a:effectLst>
            <a:outerShdw blurRad="300618" dist="16429" dir="2700000" algn="tl" rotWithShape="0">
              <a:prstClr val="black">
                <a:alpha val="11839"/>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59" name="Title 1">
            <a:extLst>
              <a:ext uri="{FF2B5EF4-FFF2-40B4-BE49-F238E27FC236}">
                <a16:creationId xmlns:a16="http://schemas.microsoft.com/office/drawing/2014/main" id="{638BFBCC-0999-6504-F0FA-7570E57D646E}"/>
              </a:ext>
            </a:extLst>
          </p:cNvPr>
          <p:cNvSpPr txBox="1">
            <a:spLocks/>
          </p:cNvSpPr>
          <p:nvPr/>
        </p:nvSpPr>
        <p:spPr>
          <a:xfrm>
            <a:off x="878319" y="5467431"/>
            <a:ext cx="2735299" cy="615553"/>
          </a:xfrm>
          <a:prstGeom prst="rect">
            <a:avLst/>
          </a:prstGeom>
        </p:spPr>
        <p:txBody>
          <a:bodyPr vert="horz" wrap="square" lIns="0" tIns="0" rIns="0" bIns="0" rtlCol="0" anchor="ctr">
            <a:spAutoFit/>
          </a:bodyPr>
          <a:lstStyle>
            <a:lvl1pPr algn="l" defTabSz="2402409" rtl="0" eaLnBrk="1" latinLnBrk="0" hangingPunct="1">
              <a:lnSpc>
                <a:spcPct val="100000"/>
              </a:lnSpc>
              <a:spcBef>
                <a:spcPct val="0"/>
              </a:spcBef>
              <a:buNone/>
              <a:defRPr lang="en-US" sz="9272" b="0" kern="1200" cap="none" spc="-129" baseline="0" dirty="0" smtClean="0">
                <a:ln w="3175">
                  <a:noFill/>
                </a:ln>
                <a:solidFill>
                  <a:schemeClr val="tx1"/>
                </a:solidFill>
                <a:effectLst/>
                <a:latin typeface="+mj-lt"/>
                <a:ea typeface="+mn-ea"/>
                <a:cs typeface="Segoe UI" pitchFamily="34" charset="0"/>
              </a:defRPr>
            </a:lvl1p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w="3175">
                  <a:noFill/>
                </a:ln>
                <a:gradFill>
                  <a:gsLst>
                    <a:gs pos="0">
                      <a:srgbClr val="1264B1"/>
                    </a:gs>
                    <a:gs pos="100000">
                      <a:srgbClr val="944DCF"/>
                    </a:gs>
                  </a:gsLst>
                  <a:lin ang="0" scaled="1"/>
                </a:gradFill>
                <a:effectLst/>
                <a:uLnTx/>
                <a:uFillTx/>
                <a:latin typeface="Segoe UI Semibold"/>
                <a:ea typeface="+mn-ea"/>
                <a:cs typeface="Segoe UI" pitchFamily="34" charset="0"/>
              </a:rPr>
              <a:t>Summarize the meeting </a:t>
            </a:r>
            <a:r>
              <a:rPr kumimoji="0" lang="en-US" sz="1000" b="0" i="0" u="none" strike="noStrike" kern="1200" cap="none" spc="0" normalizeH="0" baseline="0" noProof="0">
                <a:ln w="3175">
                  <a:noFill/>
                </a:ln>
                <a:solidFill>
                  <a:prstClr val="black"/>
                </a:solidFill>
                <a:effectLst/>
                <a:uLnTx/>
                <a:uFillTx/>
                <a:latin typeface="Segoe UI"/>
                <a:ea typeface="+mn-ea"/>
                <a:cs typeface="Segoe UI" pitchFamily="34" charset="0"/>
              </a:rPr>
              <a:t>and list the action items discussed and their current status.. List all of the decisions that were made and issues that were resolved.</a:t>
            </a:r>
          </a:p>
        </p:txBody>
      </p:sp>
      <p:sp>
        <p:nvSpPr>
          <p:cNvPr id="60" name="TextBox 59">
            <a:extLst>
              <a:ext uri="{FF2B5EF4-FFF2-40B4-BE49-F238E27FC236}">
                <a16:creationId xmlns:a16="http://schemas.microsoft.com/office/drawing/2014/main" id="{9AF08A12-335E-AA3B-D322-E265A3B75E5C}"/>
              </a:ext>
            </a:extLst>
          </p:cNvPr>
          <p:cNvSpPr txBox="1"/>
          <p:nvPr/>
        </p:nvSpPr>
        <p:spPr>
          <a:xfrm>
            <a:off x="4490013" y="4440281"/>
            <a:ext cx="2982142" cy="215444"/>
          </a:xfrm>
          <a:prstGeom prst="rect">
            <a:avLst/>
          </a:prstGeom>
          <a:noFill/>
        </p:spPr>
        <p:txBody>
          <a:bodyPr wrap="square" lIns="0" tIns="0" rIns="0" bIns="0">
            <a:spAutoFit/>
          </a:bodyPr>
          <a:lstStyle>
            <a:defPPr>
              <a:defRPr lang="en-US"/>
            </a:defPPr>
            <a:lvl1pPr lvl="0" defTabSz="932472" fontAlgn="base">
              <a:spcBef>
                <a:spcPct val="0"/>
              </a:spcBef>
              <a:spcAft>
                <a:spcPct val="0"/>
              </a:spcAft>
              <a:defRPr sz="1600" b="1">
                <a:ea typeface="Segoe UI" pitchFamily="34" charset="0"/>
                <a:cs typeface="Segoe UI" pitchFamily="34" charset="0"/>
              </a:defRPr>
            </a:lvl1p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Segoe UI Semibold"/>
                <a:cs typeface="Segoe UI" pitchFamily="34" charset="0"/>
              </a:rPr>
              <a:t>Thank employees for their work</a:t>
            </a:r>
          </a:p>
        </p:txBody>
      </p:sp>
      <p:sp>
        <p:nvSpPr>
          <p:cNvPr id="61" name="Text Placeholder 2">
            <a:extLst>
              <a:ext uri="{FF2B5EF4-FFF2-40B4-BE49-F238E27FC236}">
                <a16:creationId xmlns:a16="http://schemas.microsoft.com/office/drawing/2014/main" id="{2D3F7089-5B07-8DD0-1CB8-5C5CAD2F57E1}"/>
              </a:ext>
            </a:extLst>
          </p:cNvPr>
          <p:cNvSpPr txBox="1">
            <a:spLocks/>
          </p:cNvSpPr>
          <p:nvPr/>
        </p:nvSpPr>
        <p:spPr>
          <a:xfrm>
            <a:off x="4490013" y="4690589"/>
            <a:ext cx="2982142" cy="323165"/>
          </a:xfrm>
          <a:prstGeom prst="rect">
            <a:avLst/>
          </a:prstGeom>
        </p:spPr>
        <p:txBody>
          <a:bodyPr vert="horz" wrap="square" lIns="0" tIns="0" rIns="0" bIns="0" rtlCol="0" anchor="t" anchorCtr="0">
            <a:spAutoFit/>
          </a:bodyPr>
          <a:lstStyle>
            <a:lvl1pPr marL="228600" marR="0" indent="-22860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85263">
                      <a:srgbClr val="D83B01"/>
                    </a:gs>
                    <a:gs pos="58000">
                      <a:srgbClr val="D83B01"/>
                    </a:gs>
                  </a:gsLst>
                  <a:lin ang="18600000" scaled="0"/>
                </a:gra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Pct val="90000"/>
              <a:buFont typeface="Wingdings" panose="05000000000000000000" pitchFamily="2" charset="2"/>
              <a:buNone/>
              <a:tabLst/>
              <a:defRPr/>
            </a:pPr>
            <a:r>
              <a:rPr kumimoji="0" lang="en-US" sz="1050" b="0" i="0" u="none" strike="noStrike" kern="1200" cap="none" spc="0" normalizeH="0" baseline="0" noProof="0">
                <a:ln w="3175">
                  <a:noFill/>
                </a:ln>
                <a:solidFill>
                  <a:prstClr val="black"/>
                </a:solidFill>
                <a:effectLst/>
                <a:uLnTx/>
                <a:uFillTx/>
                <a:latin typeface="Segoe UI"/>
                <a:ea typeface="+mn-ea"/>
                <a:cs typeface="Segoe UI" panose="020B0502040204020203" pitchFamily="34" charset="0"/>
              </a:rPr>
              <a:t>Starting in a new email prompt Copilot in Outlook prompt</a:t>
            </a:r>
          </a:p>
        </p:txBody>
      </p:sp>
      <p:grpSp>
        <p:nvGrpSpPr>
          <p:cNvPr id="75" name="Group 74" descr="Microsoft Outlook logo">
            <a:extLst>
              <a:ext uri="{FF2B5EF4-FFF2-40B4-BE49-F238E27FC236}">
                <a16:creationId xmlns:a16="http://schemas.microsoft.com/office/drawing/2014/main" id="{34A5FD45-A3FF-D854-8B48-4177B2019B92}"/>
              </a:ext>
              <a:ext uri="{C183D7F6-B498-43B3-948B-1728B52AA6E4}">
                <adec:decorative xmlns:adec="http://schemas.microsoft.com/office/drawing/2017/decorative" val="0"/>
              </a:ext>
            </a:extLst>
          </p:cNvPr>
          <p:cNvGrpSpPr>
            <a:grpSpLocks/>
          </p:cNvGrpSpPr>
          <p:nvPr/>
        </p:nvGrpSpPr>
        <p:grpSpPr>
          <a:xfrm>
            <a:off x="7372338" y="4028485"/>
            <a:ext cx="534544" cy="534544"/>
            <a:chOff x="11090271" y="6937563"/>
            <a:chExt cx="534544" cy="534544"/>
          </a:xfrm>
        </p:grpSpPr>
        <p:sp>
          <p:nvSpPr>
            <p:cNvPr id="76" name="Rounded Rectangle 64">
              <a:extLst>
                <a:ext uri="{FF2B5EF4-FFF2-40B4-BE49-F238E27FC236}">
                  <a16:creationId xmlns:a16="http://schemas.microsoft.com/office/drawing/2014/main" id="{372164CE-5C79-511F-903A-B0569EA6BB8D}"/>
                </a:ext>
              </a:extLst>
            </p:cNvPr>
            <p:cNvSpPr/>
            <p:nvPr/>
          </p:nvSpPr>
          <p:spPr bwMode="auto">
            <a:xfrm>
              <a:off x="11090271" y="6937563"/>
              <a:ext cx="534544" cy="534544"/>
            </a:xfrm>
            <a:prstGeom prst="roundRect">
              <a:avLst/>
            </a:prstGeom>
            <a:solidFill>
              <a:schemeClr val="bg1"/>
            </a:solidFill>
            <a:ln>
              <a:noFill/>
              <a:headEnd type="none" w="med" len="med"/>
              <a:tailEnd type="none" w="med" len="med"/>
            </a:ln>
            <a:effectLst>
              <a:outerShdw blurRad="127643" dist="635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pic>
          <p:nvPicPr>
            <p:cNvPr id="77" name="Graphic 76">
              <a:extLst>
                <a:ext uri="{FF2B5EF4-FFF2-40B4-BE49-F238E27FC236}">
                  <a16:creationId xmlns:a16="http://schemas.microsoft.com/office/drawing/2014/main" id="{95F1C586-5D24-2B64-48AA-40FD6CEF04ED}"/>
                </a:ext>
              </a:extLst>
            </p:cNvPr>
            <p:cNvPicPr>
              <a:picLocks noChangeAspect="1"/>
            </p:cNvPicPr>
            <p:nvPr/>
          </p:nvPicPr>
          <p:blipFill rotWithShape="1">
            <a:blip r:embed="rId12" cstate="screen">
              <a:extLst>
                <a:ext uri="{28A0092B-C50C-407E-A947-70E740481C1C}">
                  <a14:useLocalDpi xmlns:a14="http://schemas.microsoft.com/office/drawing/2010/main"/>
                </a:ext>
                <a:ext uri="{96DAC541-7B7A-43D3-8B79-37D633B846F1}">
                  <asvg:svgBlip xmlns:asvg="http://schemas.microsoft.com/office/drawing/2016/SVG/main" r:embed="rId13"/>
                </a:ext>
              </a:extLst>
            </a:blip>
            <a:srcRect l="22984" t="22984" r="22984" b="22984"/>
            <a:stretch/>
          </p:blipFill>
          <p:spPr>
            <a:xfrm>
              <a:off x="11170786" y="7018079"/>
              <a:ext cx="373514" cy="373514"/>
            </a:xfrm>
            <a:prstGeom prst="rect">
              <a:avLst/>
            </a:prstGeom>
          </p:spPr>
        </p:pic>
      </p:grpSp>
      <p:sp>
        <p:nvSpPr>
          <p:cNvPr id="65" name="Rectangle: Rounded Corners 6">
            <a:extLst>
              <a:ext uri="{FF2B5EF4-FFF2-40B4-BE49-F238E27FC236}">
                <a16:creationId xmlns:a16="http://schemas.microsoft.com/office/drawing/2014/main" id="{88A28468-ADD8-5D7D-FCF0-FB1EC4873ACE}"/>
              </a:ext>
              <a:ext uri="{C183D7F6-B498-43B3-948B-1728B52AA6E4}">
                <adec:decorative xmlns:adec="http://schemas.microsoft.com/office/drawing/2017/decorative" val="1"/>
              </a:ext>
            </a:extLst>
          </p:cNvPr>
          <p:cNvSpPr/>
          <p:nvPr/>
        </p:nvSpPr>
        <p:spPr bwMode="auto">
          <a:xfrm>
            <a:off x="4484614" y="5292771"/>
            <a:ext cx="2992940" cy="964873"/>
          </a:xfrm>
          <a:prstGeom prst="roundRect">
            <a:avLst>
              <a:gd name="adj" fmla="val 8425"/>
            </a:avLst>
          </a:prstGeom>
          <a:solidFill>
            <a:schemeClr val="bg1"/>
          </a:solidFill>
          <a:ln w="25400">
            <a:gradFill>
              <a:gsLst>
                <a:gs pos="37000">
                  <a:srgbClr val="464FEB"/>
                </a:gs>
                <a:gs pos="69000">
                  <a:srgbClr val="47CFFA"/>
                </a:gs>
                <a:gs pos="91000">
                  <a:srgbClr val="B47CF8"/>
                </a:gs>
              </a:gsLst>
              <a:lin ang="3600000" scaled="0"/>
            </a:gradFill>
          </a:ln>
          <a:effectLst>
            <a:outerShdw blurRad="300618" dist="16429" dir="2700000" algn="tl" rotWithShape="0">
              <a:prstClr val="black">
                <a:alpha val="11839"/>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66" name="Title 1">
            <a:extLst>
              <a:ext uri="{FF2B5EF4-FFF2-40B4-BE49-F238E27FC236}">
                <a16:creationId xmlns:a16="http://schemas.microsoft.com/office/drawing/2014/main" id="{1B87BE5F-BB83-4E02-58DE-8E9BA20CBAFE}"/>
              </a:ext>
            </a:extLst>
          </p:cNvPr>
          <p:cNvSpPr txBox="1">
            <a:spLocks/>
          </p:cNvSpPr>
          <p:nvPr/>
        </p:nvSpPr>
        <p:spPr>
          <a:xfrm>
            <a:off x="4613434" y="5390487"/>
            <a:ext cx="2735299" cy="769441"/>
          </a:xfrm>
          <a:prstGeom prst="rect">
            <a:avLst/>
          </a:prstGeom>
          <a:noFill/>
        </p:spPr>
        <p:txBody>
          <a:bodyPr vert="horz" wrap="square" lIns="0" tIns="0" rIns="0" bIns="0" rtlCol="0" anchor="ctr">
            <a:spAutoFit/>
          </a:bodyPr>
          <a:lstStyle>
            <a:lvl1pPr algn="l" defTabSz="2402409" rtl="0" eaLnBrk="1" latinLnBrk="0" hangingPunct="1">
              <a:lnSpc>
                <a:spcPct val="100000"/>
              </a:lnSpc>
              <a:spcBef>
                <a:spcPct val="0"/>
              </a:spcBef>
              <a:buNone/>
              <a:defRPr lang="en-US" sz="9272" b="0" kern="1200" cap="none" spc="-129" baseline="0" dirty="0" smtClean="0">
                <a:ln w="3175">
                  <a:noFill/>
                </a:ln>
                <a:solidFill>
                  <a:schemeClr val="tx1"/>
                </a:solidFill>
                <a:effectLst/>
                <a:latin typeface="+mj-lt"/>
                <a:ea typeface="+mn-ea"/>
                <a:cs typeface="Segoe UI" pitchFamily="34" charset="0"/>
              </a:defRPr>
            </a:lvl1p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w="3175">
                  <a:noFill/>
                </a:ln>
                <a:gradFill>
                  <a:gsLst>
                    <a:gs pos="0">
                      <a:srgbClr val="1264B1"/>
                    </a:gs>
                    <a:gs pos="100000">
                      <a:srgbClr val="944DCF"/>
                    </a:gs>
                  </a:gsLst>
                  <a:lin ang="0" scaled="1"/>
                </a:gradFill>
                <a:effectLst/>
                <a:uLnTx/>
                <a:uFillTx/>
                <a:latin typeface="Segoe UI Semibold"/>
                <a:ea typeface="+mn-ea"/>
                <a:cs typeface="Segoe UI" pitchFamily="34" charset="0"/>
              </a:rPr>
              <a:t>Create an email </a:t>
            </a:r>
            <a:r>
              <a:rPr kumimoji="0" lang="en-US" sz="1000" b="0" i="0" u="none" strike="noStrike" kern="1200" cap="none" spc="0" normalizeH="0" baseline="0" noProof="0">
                <a:ln w="3175">
                  <a:noFill/>
                </a:ln>
                <a:solidFill>
                  <a:prstClr val="black"/>
                </a:solidFill>
                <a:effectLst/>
                <a:uLnTx/>
                <a:uFillTx/>
                <a:latin typeface="Segoe UI"/>
                <a:ea typeface="+mn-ea"/>
                <a:cs typeface="Segoe UI" pitchFamily="34" charset="0"/>
              </a:rPr>
              <a:t>thanking all the people who helped to identify the issue and implement the solution. Include that we resumed full production on Tuesday at 6 pm and limited the shutdown to 3 days.</a:t>
            </a:r>
          </a:p>
        </p:txBody>
      </p:sp>
      <p:sp>
        <p:nvSpPr>
          <p:cNvPr id="67" name="TextBox 66">
            <a:extLst>
              <a:ext uri="{FF2B5EF4-FFF2-40B4-BE49-F238E27FC236}">
                <a16:creationId xmlns:a16="http://schemas.microsoft.com/office/drawing/2014/main" id="{6D3F4E44-57B8-20C9-1E49-B5360A892421}"/>
              </a:ext>
            </a:extLst>
          </p:cNvPr>
          <p:cNvSpPr txBox="1"/>
          <p:nvPr/>
        </p:nvSpPr>
        <p:spPr>
          <a:xfrm>
            <a:off x="8229191" y="4440281"/>
            <a:ext cx="2982142" cy="215444"/>
          </a:xfrm>
          <a:prstGeom prst="rect">
            <a:avLst/>
          </a:prstGeom>
          <a:noFill/>
        </p:spPr>
        <p:txBody>
          <a:bodyPr wrap="square" lIns="0" tIns="0" rIns="0" bIns="0">
            <a:spAutoFit/>
          </a:bodyPr>
          <a:lstStyle>
            <a:defPPr>
              <a:defRPr lang="en-US"/>
            </a:defPPr>
            <a:lvl1pPr lvl="0" defTabSz="932472" fontAlgn="base">
              <a:spcBef>
                <a:spcPct val="0"/>
              </a:spcBef>
              <a:spcAft>
                <a:spcPct val="0"/>
              </a:spcAft>
              <a:defRPr sz="1600" b="1">
                <a:ea typeface="Segoe UI" pitchFamily="34" charset="0"/>
                <a:cs typeface="Segoe UI" pitchFamily="34" charset="0"/>
              </a:defRPr>
            </a:lvl1p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Segoe UI Semibold"/>
                <a:cs typeface="Segoe UI" pitchFamily="34" charset="0"/>
              </a:rPr>
              <a:t>Create a root cause analysis report</a:t>
            </a:r>
          </a:p>
        </p:txBody>
      </p:sp>
      <p:sp>
        <p:nvSpPr>
          <p:cNvPr id="68" name="Text Placeholder 2">
            <a:extLst>
              <a:ext uri="{FF2B5EF4-FFF2-40B4-BE49-F238E27FC236}">
                <a16:creationId xmlns:a16="http://schemas.microsoft.com/office/drawing/2014/main" id="{29851D36-5E94-FF5C-ACD6-2D6F92B45938}"/>
              </a:ext>
            </a:extLst>
          </p:cNvPr>
          <p:cNvSpPr txBox="1">
            <a:spLocks/>
          </p:cNvSpPr>
          <p:nvPr/>
        </p:nvSpPr>
        <p:spPr>
          <a:xfrm>
            <a:off x="8229191" y="4690589"/>
            <a:ext cx="2982142" cy="161583"/>
          </a:xfrm>
          <a:prstGeom prst="rect">
            <a:avLst/>
          </a:prstGeom>
        </p:spPr>
        <p:txBody>
          <a:bodyPr vert="horz" wrap="square" lIns="0" tIns="0" rIns="0" bIns="0" rtlCol="0" anchor="t" anchorCtr="0">
            <a:spAutoFit/>
          </a:bodyPr>
          <a:lstStyle>
            <a:lvl1pPr marL="228600" marR="0" indent="-22860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85263">
                      <a:srgbClr val="D83B01"/>
                    </a:gs>
                    <a:gs pos="58000">
                      <a:srgbClr val="D83B01"/>
                    </a:gs>
                  </a:gsLst>
                  <a:lin ang="18600000" scaled="0"/>
                </a:gra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Pct val="90000"/>
              <a:buFont typeface="Wingdings" panose="05000000000000000000" pitchFamily="2" charset="2"/>
              <a:buNone/>
              <a:tabLst/>
              <a:defRPr/>
            </a:pPr>
            <a:r>
              <a:rPr kumimoji="0" lang="en-US" sz="1050" b="0" i="0" u="none" strike="noStrike" kern="1200" cap="none" spc="0" normalizeH="0" baseline="0" noProof="0">
                <a:ln w="3175">
                  <a:noFill/>
                </a:ln>
                <a:solidFill>
                  <a:prstClr val="black"/>
                </a:solidFill>
                <a:effectLst/>
                <a:uLnTx/>
                <a:uFillTx/>
                <a:latin typeface="Segoe UI"/>
                <a:ea typeface="+mn-ea"/>
                <a:cs typeface="Segoe UI" panose="020B0502040204020203" pitchFamily="34" charset="0"/>
              </a:rPr>
              <a:t>Starting with a new presentation prompt Copilot</a:t>
            </a:r>
          </a:p>
        </p:txBody>
      </p:sp>
      <p:grpSp>
        <p:nvGrpSpPr>
          <p:cNvPr id="78" name="Group 77" descr="Microsoft PowerPoint Logo">
            <a:extLst>
              <a:ext uri="{FF2B5EF4-FFF2-40B4-BE49-F238E27FC236}">
                <a16:creationId xmlns:a16="http://schemas.microsoft.com/office/drawing/2014/main" id="{1CCA1F72-E6A6-4E6F-7693-7858411453D5}"/>
              </a:ext>
            </a:extLst>
          </p:cNvPr>
          <p:cNvGrpSpPr>
            <a:grpSpLocks/>
          </p:cNvGrpSpPr>
          <p:nvPr/>
        </p:nvGrpSpPr>
        <p:grpSpPr>
          <a:xfrm>
            <a:off x="11118805" y="4026753"/>
            <a:ext cx="534543" cy="534543"/>
            <a:chOff x="587375" y="1790700"/>
            <a:chExt cx="1371600" cy="1371600"/>
          </a:xfrm>
        </p:grpSpPr>
        <p:sp>
          <p:nvSpPr>
            <p:cNvPr id="88" name="Rounded Rectangle 46">
              <a:extLst>
                <a:ext uri="{FF2B5EF4-FFF2-40B4-BE49-F238E27FC236}">
                  <a16:creationId xmlns:a16="http://schemas.microsoft.com/office/drawing/2014/main" id="{05C45DF3-6665-63DD-106D-3CA7BFF27A77}"/>
                </a:ext>
              </a:extLst>
            </p:cNvPr>
            <p:cNvSpPr/>
            <p:nvPr/>
          </p:nvSpPr>
          <p:spPr bwMode="auto">
            <a:xfrm>
              <a:off x="587375" y="1790700"/>
              <a:ext cx="1371600" cy="1371600"/>
            </a:xfrm>
            <a:prstGeom prst="roundRect">
              <a:avLst/>
            </a:prstGeom>
            <a:solidFill>
              <a:schemeClr val="bg1"/>
            </a:solidFill>
            <a:ln>
              <a:noFill/>
              <a:headEnd type="none" w="med" len="med"/>
              <a:tailEnd type="none" w="med" len="med"/>
            </a:ln>
            <a:effectLst>
              <a:outerShdw blurRad="127643" dist="635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pic>
          <p:nvPicPr>
            <p:cNvPr id="89" name="Picture 2" descr="Microsoft PowerPoint Logo - PNG and Vector - Logo Download">
              <a:hlinkClick r:id="rId14"/>
              <a:extLst>
                <a:ext uri="{FF2B5EF4-FFF2-40B4-BE49-F238E27FC236}">
                  <a16:creationId xmlns:a16="http://schemas.microsoft.com/office/drawing/2014/main" id="{0CE45BCF-A5D8-B4A6-63FA-7D994B77EE14}"/>
                </a:ext>
              </a:extLst>
            </p:cNvPr>
            <p:cNvPicPr>
              <a:picLocks noChangeAspect="1" noChangeArrowheads="1"/>
            </p:cNvPicPr>
            <p:nvPr/>
          </p:nvPicPr>
          <p:blipFill>
            <a:blip r:embed="rId15" cstate="screen">
              <a:extLst>
                <a:ext uri="{28A0092B-C50C-407E-A947-70E740481C1C}">
                  <a14:useLocalDpi xmlns:a14="http://schemas.microsoft.com/office/drawing/2010/main"/>
                </a:ext>
              </a:extLst>
            </a:blip>
            <a:srcRect/>
            <a:stretch>
              <a:fillRect/>
            </a:stretch>
          </p:blipFill>
          <p:spPr bwMode="auto">
            <a:xfrm>
              <a:off x="822643" y="2057400"/>
              <a:ext cx="901064" cy="838200"/>
            </a:xfrm>
            <a:prstGeom prst="rect">
              <a:avLst/>
            </a:prstGeom>
            <a:noFill/>
            <a:extLst>
              <a:ext uri="{909E8E84-426E-40DD-AFC4-6F175D3DCCD1}">
                <a14:hiddenFill xmlns:a14="http://schemas.microsoft.com/office/drawing/2010/main">
                  <a:solidFill>
                    <a:srgbClr val="FFFFFF"/>
                  </a:solidFill>
                </a14:hiddenFill>
              </a:ext>
            </a:extLst>
          </p:spPr>
        </p:pic>
      </p:grpSp>
      <p:sp>
        <p:nvSpPr>
          <p:cNvPr id="72" name="Rectangle: Rounded Corners 6">
            <a:extLst>
              <a:ext uri="{FF2B5EF4-FFF2-40B4-BE49-F238E27FC236}">
                <a16:creationId xmlns:a16="http://schemas.microsoft.com/office/drawing/2014/main" id="{1530EC11-6DEF-7E56-AF28-051C1CC12F03}"/>
              </a:ext>
              <a:ext uri="{C183D7F6-B498-43B3-948B-1728B52AA6E4}">
                <adec:decorative xmlns:adec="http://schemas.microsoft.com/office/drawing/2017/decorative" val="1"/>
              </a:ext>
            </a:extLst>
          </p:cNvPr>
          <p:cNvSpPr/>
          <p:nvPr/>
        </p:nvSpPr>
        <p:spPr bwMode="auto">
          <a:xfrm>
            <a:off x="8211503" y="5272287"/>
            <a:ext cx="3017520" cy="1005840"/>
          </a:xfrm>
          <a:prstGeom prst="roundRect">
            <a:avLst>
              <a:gd name="adj" fmla="val 8425"/>
            </a:avLst>
          </a:prstGeom>
          <a:solidFill>
            <a:schemeClr val="bg1"/>
          </a:solidFill>
          <a:ln w="25400">
            <a:gradFill>
              <a:gsLst>
                <a:gs pos="37000">
                  <a:srgbClr val="464FEB"/>
                </a:gs>
                <a:gs pos="69000">
                  <a:srgbClr val="47CFFA"/>
                </a:gs>
                <a:gs pos="91000">
                  <a:srgbClr val="B47CF8"/>
                </a:gs>
              </a:gsLst>
              <a:lin ang="3600000" scaled="0"/>
            </a:gradFill>
          </a:ln>
          <a:effectLst>
            <a:outerShdw blurRad="300618" dist="16429" dir="2700000" algn="tl" rotWithShape="0">
              <a:prstClr val="black">
                <a:alpha val="11839"/>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73" name="Title 1">
            <a:extLst>
              <a:ext uri="{FF2B5EF4-FFF2-40B4-BE49-F238E27FC236}">
                <a16:creationId xmlns:a16="http://schemas.microsoft.com/office/drawing/2014/main" id="{1D49F38E-8A12-9D61-F24A-47F808B4825C}"/>
              </a:ext>
            </a:extLst>
          </p:cNvPr>
          <p:cNvSpPr txBox="1">
            <a:spLocks/>
          </p:cNvSpPr>
          <p:nvPr/>
        </p:nvSpPr>
        <p:spPr>
          <a:xfrm>
            <a:off x="8352613" y="5544375"/>
            <a:ext cx="2735299" cy="461665"/>
          </a:xfrm>
          <a:prstGeom prst="rect">
            <a:avLst/>
          </a:prstGeom>
        </p:spPr>
        <p:txBody>
          <a:bodyPr vert="horz" wrap="square" lIns="0" tIns="0" rIns="0" bIns="0" rtlCol="0" anchor="ctr">
            <a:spAutoFit/>
          </a:bodyPr>
          <a:lstStyle>
            <a:lvl1pPr algn="l" defTabSz="2402409" rtl="0" eaLnBrk="1" latinLnBrk="0" hangingPunct="1">
              <a:lnSpc>
                <a:spcPct val="100000"/>
              </a:lnSpc>
              <a:spcBef>
                <a:spcPct val="0"/>
              </a:spcBef>
              <a:buNone/>
              <a:defRPr lang="en-US" sz="9272" b="0" kern="1200" cap="none" spc="-129" baseline="0" dirty="0" smtClean="0">
                <a:ln w="3175">
                  <a:noFill/>
                </a:ln>
                <a:solidFill>
                  <a:schemeClr val="tx1"/>
                </a:solidFill>
                <a:effectLst/>
                <a:latin typeface="+mj-lt"/>
                <a:ea typeface="+mn-ea"/>
                <a:cs typeface="Segoe UI" pitchFamily="34" charset="0"/>
              </a:defRPr>
            </a:lvl1p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w="3175">
                  <a:noFill/>
                </a:ln>
                <a:gradFill>
                  <a:gsLst>
                    <a:gs pos="0">
                      <a:srgbClr val="1264B1"/>
                    </a:gs>
                    <a:gs pos="100000">
                      <a:srgbClr val="944DCF"/>
                    </a:gs>
                  </a:gsLst>
                  <a:lin ang="0" scaled="1"/>
                </a:gradFill>
                <a:effectLst/>
                <a:uLnTx/>
                <a:uFillTx/>
                <a:latin typeface="Segoe UI Semibold"/>
                <a:ea typeface="+mn-ea"/>
                <a:cs typeface="Segoe UI" pitchFamily="34" charset="0"/>
              </a:rPr>
              <a:t>Create a presentation </a:t>
            </a:r>
            <a:r>
              <a:rPr kumimoji="0" lang="en-US" sz="1000" b="0" i="0" u="none" strike="noStrike" kern="1200" cap="none" spc="0" normalizeH="0" baseline="0" noProof="0">
                <a:ln w="3175">
                  <a:noFill/>
                </a:ln>
                <a:solidFill>
                  <a:prstClr val="black"/>
                </a:solidFill>
                <a:effectLst/>
                <a:uLnTx/>
                <a:uFillTx/>
                <a:latin typeface="Segoe UI"/>
                <a:ea typeface="+mn-ea"/>
                <a:cs typeface="Segoe UI" pitchFamily="34" charset="0"/>
              </a:rPr>
              <a:t>that summarizes  [Wo</a:t>
            </a:r>
            <a:r>
              <a:rPr kumimoji="0" lang="en-US" sz="1000" b="0" i="0" u="none" strike="noStrike" kern="1200" cap="none" spc="0" normalizeH="0" baseline="0" noProof="0" err="1">
                <a:ln w="3175">
                  <a:noFill/>
                </a:ln>
                <a:solidFill>
                  <a:prstClr val="black"/>
                </a:solidFill>
                <a:effectLst/>
                <a:uLnTx/>
                <a:uFillTx/>
                <a:latin typeface="Segoe UI"/>
                <a:ea typeface="+mn-ea"/>
                <a:cs typeface="Segoe UI" pitchFamily="34" charset="0"/>
              </a:rPr>
              <a:t>rd</a:t>
            </a:r>
            <a:r>
              <a:rPr kumimoji="0" lang="en-US" sz="1000" b="0" i="0" u="none" strike="noStrike" kern="1200" cap="none" spc="0" normalizeH="0" baseline="0" noProof="0">
                <a:ln w="3175">
                  <a:noFill/>
                </a:ln>
                <a:solidFill>
                  <a:prstClr val="black"/>
                </a:solidFill>
                <a:effectLst/>
                <a:uLnTx/>
                <a:uFillTx/>
                <a:latin typeface="Segoe UI"/>
                <a:ea typeface="+mn-ea"/>
                <a:cs typeface="Segoe UI" pitchFamily="34" charset="0"/>
              </a:rPr>
              <a:t> document link to Production issue root cause analysis report.docx]</a:t>
            </a:r>
          </a:p>
        </p:txBody>
      </p:sp>
    </p:spTree>
    <p:extLst>
      <p:ext uri="{BB962C8B-B14F-4D97-AF65-F5344CB8AC3E}">
        <p14:creationId xmlns:p14="http://schemas.microsoft.com/office/powerpoint/2010/main" val="2480360403"/>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9">
            <a:extLst>
              <a:ext uri="{FF2B5EF4-FFF2-40B4-BE49-F238E27FC236}">
                <a16:creationId xmlns:a16="http://schemas.microsoft.com/office/drawing/2014/main" id="{FEA2A9EB-F81F-2175-A9D3-55EA7DF0AAC3}"/>
              </a:ext>
            </a:extLst>
          </p:cNvPr>
          <p:cNvSpPr>
            <a:spLocks noGrp="1"/>
          </p:cNvSpPr>
          <p:nvPr>
            <p:ph type="title"/>
          </p:nvPr>
        </p:nvSpPr>
        <p:spPr>
          <a:xfrm>
            <a:off x="588263" y="457200"/>
            <a:ext cx="11018520" cy="984885"/>
          </a:xfrm>
          <a:noFill/>
        </p:spPr>
        <p:txBody>
          <a:bodyPr wrap="square">
            <a:spAutoFit/>
          </a:bodyPr>
          <a:lstStyle/>
          <a:p>
            <a:pPr defTabSz="914400"/>
            <a:r>
              <a:rPr lang="en-US" sz="3200">
                <a:gradFill flip="none" rotWithShape="1">
                  <a:gsLst>
                    <a:gs pos="50000">
                      <a:srgbClr val="8661C5"/>
                    </a:gs>
                    <a:gs pos="0">
                      <a:srgbClr val="3E76D4"/>
                    </a:gs>
                    <a:gs pos="100000">
                      <a:srgbClr val="C73ECC"/>
                    </a:gs>
                  </a:gsLst>
                  <a:lin ang="2700000" scaled="1"/>
                  <a:tileRect/>
                </a:gradFill>
                <a:cs typeface="+mn-cs"/>
              </a:rPr>
              <a:t>Sales:</a:t>
            </a:r>
            <a:br>
              <a:rPr lang="en-US" sz="3200">
                <a:gradFill flip="none" rotWithShape="1">
                  <a:gsLst>
                    <a:gs pos="50000">
                      <a:srgbClr val="8661C5"/>
                    </a:gs>
                    <a:gs pos="0">
                      <a:srgbClr val="3E76D4"/>
                    </a:gs>
                    <a:gs pos="100000">
                      <a:srgbClr val="C73ECC"/>
                    </a:gs>
                  </a:gsLst>
                  <a:lin ang="2700000" scaled="1"/>
                  <a:tileRect/>
                </a:gradFill>
                <a:cs typeface="+mn-cs"/>
              </a:rPr>
            </a:br>
            <a:r>
              <a:rPr lang="en-US" sz="3200">
                <a:gradFill flip="none" rotWithShape="1">
                  <a:gsLst>
                    <a:gs pos="50000">
                      <a:srgbClr val="8661C5"/>
                    </a:gs>
                    <a:gs pos="0">
                      <a:srgbClr val="3E76D4"/>
                    </a:gs>
                    <a:gs pos="100000">
                      <a:srgbClr val="C73ECC"/>
                    </a:gs>
                  </a:gsLst>
                  <a:lin ang="2700000" scaled="1"/>
                  <a:tileRect/>
                </a:gradFill>
                <a:cs typeface="+mn-cs"/>
              </a:rPr>
              <a:t>Deliver better sales presentations with an AI assistant </a:t>
            </a:r>
            <a:endParaRPr lang="en-IN" sz="3200">
              <a:gradFill flip="none" rotWithShape="1">
                <a:gsLst>
                  <a:gs pos="50000">
                    <a:srgbClr val="8661C5"/>
                  </a:gs>
                  <a:gs pos="0">
                    <a:srgbClr val="3E76D4"/>
                  </a:gs>
                  <a:gs pos="100000">
                    <a:srgbClr val="C73ECC"/>
                  </a:gs>
                </a:gsLst>
                <a:lin ang="2700000" scaled="1"/>
                <a:tileRect/>
              </a:gradFill>
              <a:cs typeface="+mn-cs"/>
            </a:endParaRPr>
          </a:p>
        </p:txBody>
      </p:sp>
      <p:pic>
        <p:nvPicPr>
          <p:cNvPr id="14" name="Picture 2" descr="Microsoft Copilot logo">
            <a:extLst>
              <a:ext uri="{FF2B5EF4-FFF2-40B4-BE49-F238E27FC236}">
                <a16:creationId xmlns:a16="http://schemas.microsoft.com/office/drawing/2014/main" id="{C384C9D7-80EF-8FE9-AC2D-8B6EDCC62417}"/>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1121016" y="138046"/>
            <a:ext cx="914400" cy="91440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Group 17">
            <a:extLst>
              <a:ext uri="{FF2B5EF4-FFF2-40B4-BE49-F238E27FC236}">
                <a16:creationId xmlns:a16="http://schemas.microsoft.com/office/drawing/2014/main" id="{26B4D79D-4657-0D6B-CB57-3285B2289B04}"/>
              </a:ext>
              <a:ext uri="{C183D7F6-B498-43B3-948B-1728B52AA6E4}">
                <adec:decorative xmlns:adec="http://schemas.microsoft.com/office/drawing/2017/decorative" val="1"/>
              </a:ext>
            </a:extLst>
          </p:cNvPr>
          <p:cNvGrpSpPr/>
          <p:nvPr/>
        </p:nvGrpSpPr>
        <p:grpSpPr>
          <a:xfrm>
            <a:off x="0" y="1672999"/>
            <a:ext cx="12188952" cy="4713514"/>
            <a:chOff x="0" y="1672999"/>
            <a:chExt cx="12188952" cy="4713514"/>
          </a:xfrm>
        </p:grpSpPr>
        <p:sp>
          <p:nvSpPr>
            <p:cNvPr id="19" name="Rectangle: Rounded Corners 6">
              <a:extLst>
                <a:ext uri="{FF2B5EF4-FFF2-40B4-BE49-F238E27FC236}">
                  <a16:creationId xmlns:a16="http://schemas.microsoft.com/office/drawing/2014/main" id="{2C52F2F9-FF92-008E-6F5B-BCE76EE48F73}"/>
                </a:ext>
                <a:ext uri="{C183D7F6-B498-43B3-948B-1728B52AA6E4}">
                  <adec:decorative xmlns:adec="http://schemas.microsoft.com/office/drawing/2017/decorative" val="1"/>
                </a:ext>
              </a:extLst>
            </p:cNvPr>
            <p:cNvSpPr>
              <a:spLocks/>
            </p:cNvSpPr>
            <p:nvPr/>
          </p:nvSpPr>
          <p:spPr bwMode="auto">
            <a:xfrm>
              <a:off x="588263" y="1715723"/>
              <a:ext cx="3315412" cy="2097087"/>
            </a:xfrm>
            <a:prstGeom prst="round2SameRect">
              <a:avLst>
                <a:gd name="adj1" fmla="val 0"/>
                <a:gd name="adj2" fmla="val 7267"/>
              </a:avLst>
            </a:prstGeom>
            <a:solidFill>
              <a:schemeClr val="bg1">
                <a:alpha val="73444"/>
              </a:schemeClr>
            </a:solidFill>
            <a:ln w="12700">
              <a:solidFill>
                <a:schemeClr val="bg1"/>
              </a:solid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1" name="Rectangle: Rounded Corners 6">
              <a:extLst>
                <a:ext uri="{FF2B5EF4-FFF2-40B4-BE49-F238E27FC236}">
                  <a16:creationId xmlns:a16="http://schemas.microsoft.com/office/drawing/2014/main" id="{D13CD84D-2214-67E8-3AF2-A69047BDDB5E}"/>
                </a:ext>
                <a:ext uri="{C183D7F6-B498-43B3-948B-1728B52AA6E4}">
                  <adec:decorative xmlns:adec="http://schemas.microsoft.com/office/drawing/2017/decorative" val="1"/>
                </a:ext>
              </a:extLst>
            </p:cNvPr>
            <p:cNvSpPr>
              <a:spLocks/>
            </p:cNvSpPr>
            <p:nvPr/>
          </p:nvSpPr>
          <p:spPr bwMode="auto">
            <a:xfrm>
              <a:off x="4323378" y="1715723"/>
              <a:ext cx="3315412" cy="2097087"/>
            </a:xfrm>
            <a:prstGeom prst="round2SameRect">
              <a:avLst>
                <a:gd name="adj1" fmla="val 0"/>
                <a:gd name="adj2" fmla="val 7267"/>
              </a:avLst>
            </a:prstGeom>
            <a:solidFill>
              <a:schemeClr val="bg1">
                <a:alpha val="73444"/>
              </a:schemeClr>
            </a:solidFill>
            <a:ln w="12700">
              <a:solidFill>
                <a:schemeClr val="bg1"/>
              </a:solid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2" name="Rectangle: Rounded Corners 6">
              <a:extLst>
                <a:ext uri="{FF2B5EF4-FFF2-40B4-BE49-F238E27FC236}">
                  <a16:creationId xmlns:a16="http://schemas.microsoft.com/office/drawing/2014/main" id="{78DEDA43-A67A-B838-8F98-A278D78143A9}"/>
                </a:ext>
                <a:ext uri="{C183D7F6-B498-43B3-948B-1728B52AA6E4}">
                  <adec:decorative xmlns:adec="http://schemas.microsoft.com/office/drawing/2017/decorative" val="1"/>
                </a:ext>
              </a:extLst>
            </p:cNvPr>
            <p:cNvSpPr>
              <a:spLocks/>
            </p:cNvSpPr>
            <p:nvPr/>
          </p:nvSpPr>
          <p:spPr bwMode="auto">
            <a:xfrm>
              <a:off x="8062557" y="1687513"/>
              <a:ext cx="3315412" cy="2097087"/>
            </a:xfrm>
            <a:prstGeom prst="round2SameRect">
              <a:avLst>
                <a:gd name="adj1" fmla="val 0"/>
                <a:gd name="adj2" fmla="val 7267"/>
              </a:avLst>
            </a:prstGeom>
            <a:solidFill>
              <a:schemeClr val="bg1">
                <a:alpha val="73444"/>
              </a:schemeClr>
            </a:solidFill>
            <a:ln w="12700">
              <a:solidFill>
                <a:schemeClr val="bg1"/>
              </a:solid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3" name="Rectangle: Rounded Corners 3">
              <a:extLst>
                <a:ext uri="{FF2B5EF4-FFF2-40B4-BE49-F238E27FC236}">
                  <a16:creationId xmlns:a16="http://schemas.microsoft.com/office/drawing/2014/main" id="{DCBFF3F0-2652-B514-0CF1-4CC0C0E6F170}"/>
                </a:ext>
                <a:ext uri="{C183D7F6-B498-43B3-948B-1728B52AA6E4}">
                  <adec:decorative xmlns:adec="http://schemas.microsoft.com/office/drawing/2017/decorative" val="1"/>
                </a:ext>
              </a:extLst>
            </p:cNvPr>
            <p:cNvSpPr/>
            <p:nvPr/>
          </p:nvSpPr>
          <p:spPr bwMode="auto">
            <a:xfrm>
              <a:off x="0" y="1672999"/>
              <a:ext cx="12188952" cy="45719"/>
            </a:xfrm>
            <a:prstGeom prst="roundRect">
              <a:avLst>
                <a:gd name="adj" fmla="val 11366"/>
              </a:avLst>
            </a:prstGeom>
            <a:gradFill flip="none" rotWithShape="1">
              <a:gsLst>
                <a:gs pos="0">
                  <a:srgbClr val="0F6CBD"/>
                </a:gs>
                <a:gs pos="100000">
                  <a:srgbClr val="9F51DE"/>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Segoe UI" pitchFamily="34" charset="0"/>
              </a:endParaRPr>
            </a:p>
          </p:txBody>
        </p:sp>
        <p:sp>
          <p:nvSpPr>
            <p:cNvPr id="24" name="Rectangle: Rounded Corners 6">
              <a:extLst>
                <a:ext uri="{FF2B5EF4-FFF2-40B4-BE49-F238E27FC236}">
                  <a16:creationId xmlns:a16="http://schemas.microsoft.com/office/drawing/2014/main" id="{60D4D464-8DDF-1BBF-D97C-FDDDA06E3C69}"/>
                </a:ext>
                <a:ext uri="{C183D7F6-B498-43B3-948B-1728B52AA6E4}">
                  <adec:decorative xmlns:adec="http://schemas.microsoft.com/office/drawing/2017/decorative" val="1"/>
                </a:ext>
              </a:extLst>
            </p:cNvPr>
            <p:cNvSpPr>
              <a:spLocks/>
            </p:cNvSpPr>
            <p:nvPr/>
          </p:nvSpPr>
          <p:spPr bwMode="auto">
            <a:xfrm>
              <a:off x="588263" y="4289426"/>
              <a:ext cx="3315412" cy="2097087"/>
            </a:xfrm>
            <a:prstGeom prst="round2SameRect">
              <a:avLst>
                <a:gd name="adj1" fmla="val 0"/>
                <a:gd name="adj2" fmla="val 7267"/>
              </a:avLst>
            </a:prstGeom>
            <a:solidFill>
              <a:schemeClr val="bg1">
                <a:alpha val="73444"/>
              </a:schemeClr>
            </a:solidFill>
            <a:ln w="12700">
              <a:solidFill>
                <a:schemeClr val="bg1"/>
              </a:solid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6" name="Rectangle: Rounded Corners 6">
              <a:extLst>
                <a:ext uri="{FF2B5EF4-FFF2-40B4-BE49-F238E27FC236}">
                  <a16:creationId xmlns:a16="http://schemas.microsoft.com/office/drawing/2014/main" id="{EE586CF9-D850-F793-79C7-277CB438CB06}"/>
                </a:ext>
                <a:ext uri="{C183D7F6-B498-43B3-948B-1728B52AA6E4}">
                  <adec:decorative xmlns:adec="http://schemas.microsoft.com/office/drawing/2017/decorative" val="1"/>
                </a:ext>
              </a:extLst>
            </p:cNvPr>
            <p:cNvSpPr>
              <a:spLocks/>
            </p:cNvSpPr>
            <p:nvPr/>
          </p:nvSpPr>
          <p:spPr bwMode="auto">
            <a:xfrm>
              <a:off x="4323378" y="4289426"/>
              <a:ext cx="3315412" cy="2097087"/>
            </a:xfrm>
            <a:prstGeom prst="round2SameRect">
              <a:avLst>
                <a:gd name="adj1" fmla="val 0"/>
                <a:gd name="adj2" fmla="val 7267"/>
              </a:avLst>
            </a:prstGeom>
            <a:solidFill>
              <a:schemeClr val="bg1">
                <a:alpha val="73444"/>
              </a:schemeClr>
            </a:solidFill>
            <a:ln w="12700">
              <a:solidFill>
                <a:schemeClr val="bg1"/>
              </a:solid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7" name="Rectangle: Rounded Corners 6">
              <a:extLst>
                <a:ext uri="{FF2B5EF4-FFF2-40B4-BE49-F238E27FC236}">
                  <a16:creationId xmlns:a16="http://schemas.microsoft.com/office/drawing/2014/main" id="{DD0947D8-8033-E103-8B18-1F30AF58CB2D}"/>
                </a:ext>
                <a:ext uri="{C183D7F6-B498-43B3-948B-1728B52AA6E4}">
                  <adec:decorative xmlns:adec="http://schemas.microsoft.com/office/drawing/2017/decorative" val="1"/>
                </a:ext>
              </a:extLst>
            </p:cNvPr>
            <p:cNvSpPr>
              <a:spLocks/>
            </p:cNvSpPr>
            <p:nvPr/>
          </p:nvSpPr>
          <p:spPr bwMode="auto">
            <a:xfrm>
              <a:off x="8062557" y="4289426"/>
              <a:ext cx="3315412" cy="2097087"/>
            </a:xfrm>
            <a:prstGeom prst="round2SameRect">
              <a:avLst>
                <a:gd name="adj1" fmla="val 0"/>
                <a:gd name="adj2" fmla="val 7267"/>
              </a:avLst>
            </a:prstGeom>
            <a:solidFill>
              <a:schemeClr val="bg1">
                <a:alpha val="73444"/>
              </a:schemeClr>
            </a:solidFill>
            <a:ln w="12700">
              <a:solidFill>
                <a:schemeClr val="bg1"/>
              </a:solid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8" name="Rectangle: Rounded Corners 3">
              <a:extLst>
                <a:ext uri="{FF2B5EF4-FFF2-40B4-BE49-F238E27FC236}">
                  <a16:creationId xmlns:a16="http://schemas.microsoft.com/office/drawing/2014/main" id="{0E6CC2B9-8886-ECBD-88A2-D40A570C0ADE}"/>
                </a:ext>
                <a:ext uri="{C183D7F6-B498-43B3-948B-1728B52AA6E4}">
                  <adec:decorative xmlns:adec="http://schemas.microsoft.com/office/drawing/2017/decorative" val="1"/>
                </a:ext>
              </a:extLst>
            </p:cNvPr>
            <p:cNvSpPr/>
            <p:nvPr/>
          </p:nvSpPr>
          <p:spPr bwMode="auto">
            <a:xfrm>
              <a:off x="0" y="4274912"/>
              <a:ext cx="12188952" cy="45719"/>
            </a:xfrm>
            <a:prstGeom prst="roundRect">
              <a:avLst>
                <a:gd name="adj" fmla="val 11366"/>
              </a:avLst>
            </a:prstGeom>
            <a:gradFill flip="none" rotWithShape="1">
              <a:gsLst>
                <a:gs pos="0">
                  <a:srgbClr val="0F6CBD"/>
                </a:gs>
                <a:gs pos="100000">
                  <a:srgbClr val="9F51DE"/>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Segoe UI" pitchFamily="34" charset="0"/>
              </a:endParaRPr>
            </a:p>
          </p:txBody>
        </p:sp>
      </p:grpSp>
      <p:sp>
        <p:nvSpPr>
          <p:cNvPr id="29" name="TextBox 28">
            <a:extLst>
              <a:ext uri="{FF2B5EF4-FFF2-40B4-BE49-F238E27FC236}">
                <a16:creationId xmlns:a16="http://schemas.microsoft.com/office/drawing/2014/main" id="{506C0D26-231A-9C7F-3382-D3453C874BFD}"/>
              </a:ext>
            </a:extLst>
          </p:cNvPr>
          <p:cNvSpPr txBox="1">
            <a:spLocks/>
          </p:cNvSpPr>
          <p:nvPr/>
        </p:nvSpPr>
        <p:spPr>
          <a:xfrm>
            <a:off x="754898" y="1838368"/>
            <a:ext cx="2982142" cy="215444"/>
          </a:xfrm>
          <a:prstGeom prst="rect">
            <a:avLst/>
          </a:prstGeom>
          <a:noFill/>
        </p:spPr>
        <p:txBody>
          <a:bodyPr wrap="square" lIns="0" tIns="0" rIns="0" bIns="0" anchor="t">
            <a:spAutoFit/>
          </a:bodyPr>
          <a:lstStyle>
            <a:defPPr>
              <a:defRPr lang="en-US"/>
            </a:defPPr>
            <a:lvl1pPr lvl="0" defTabSz="932472" fontAlgn="base">
              <a:spcBef>
                <a:spcPct val="0"/>
              </a:spcBef>
              <a:spcAft>
                <a:spcPct val="0"/>
              </a:spcAft>
              <a:defRPr sz="1600" b="1">
                <a:ea typeface="Segoe UI" pitchFamily="34" charset="0"/>
                <a:cs typeface="Segoe UI" pitchFamily="34" charset="0"/>
              </a:defRPr>
            </a:lvl1p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Segoe UI Semibold"/>
                <a:cs typeface="Segoe UI"/>
              </a:rPr>
              <a:t>Refine a discovery session</a:t>
            </a:r>
          </a:p>
        </p:txBody>
      </p:sp>
      <p:sp>
        <p:nvSpPr>
          <p:cNvPr id="31" name="Text Placeholder 2">
            <a:extLst>
              <a:ext uri="{FF2B5EF4-FFF2-40B4-BE49-F238E27FC236}">
                <a16:creationId xmlns:a16="http://schemas.microsoft.com/office/drawing/2014/main" id="{754BB11F-CC53-BA75-B875-48959701B353}"/>
              </a:ext>
            </a:extLst>
          </p:cNvPr>
          <p:cNvSpPr txBox="1">
            <a:spLocks/>
          </p:cNvSpPr>
          <p:nvPr/>
        </p:nvSpPr>
        <p:spPr>
          <a:xfrm>
            <a:off x="754898" y="2088676"/>
            <a:ext cx="2982142" cy="161583"/>
          </a:xfrm>
          <a:prstGeom prst="rect">
            <a:avLst/>
          </a:prstGeom>
        </p:spPr>
        <p:txBody>
          <a:bodyPr vert="horz" wrap="square" lIns="0" tIns="0" rIns="0" bIns="0" rtlCol="0" anchor="t" anchorCtr="0">
            <a:spAutoFit/>
          </a:bodyPr>
          <a:lstStyle>
            <a:lvl1pPr marL="228600" marR="0" indent="-22860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85263">
                      <a:srgbClr val="D83B01"/>
                    </a:gs>
                    <a:gs pos="58000">
                      <a:srgbClr val="D83B01"/>
                    </a:gs>
                  </a:gsLst>
                  <a:lin ang="18600000" scaled="0"/>
                </a:gra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Pct val="90000"/>
              <a:buFont typeface="Wingdings" panose="05000000000000000000" pitchFamily="2" charset="2"/>
              <a:buNone/>
              <a:tabLst/>
              <a:defRPr/>
            </a:pPr>
            <a:r>
              <a:rPr kumimoji="0" lang="en-US" sz="1050" b="0" i="0" u="none" strike="noStrike" kern="1200" cap="none" spc="0" normalizeH="0" baseline="0" noProof="0">
                <a:ln w="3175">
                  <a:noFill/>
                </a:ln>
                <a:solidFill>
                  <a:prstClr val="black"/>
                </a:solidFill>
                <a:effectLst/>
                <a:uLnTx/>
                <a:uFillTx/>
                <a:latin typeface="Segoe UI"/>
                <a:ea typeface="+mn-ea"/>
                <a:cs typeface="Segoe UI" panose="020B0502040204020203" pitchFamily="34" charset="0"/>
              </a:rPr>
              <a:t>Prompt Copilot in Loop</a:t>
            </a:r>
          </a:p>
        </p:txBody>
      </p:sp>
      <p:grpSp>
        <p:nvGrpSpPr>
          <p:cNvPr id="3" name="Group 2" descr="Logo of Microsoft loop">
            <a:extLst>
              <a:ext uri="{FF2B5EF4-FFF2-40B4-BE49-F238E27FC236}">
                <a16:creationId xmlns:a16="http://schemas.microsoft.com/office/drawing/2014/main" id="{AD917FF0-CBD0-C449-84A4-432C725DC588}"/>
              </a:ext>
              <a:ext uri="{C183D7F6-B498-43B3-948B-1728B52AA6E4}">
                <adec:decorative xmlns:adec="http://schemas.microsoft.com/office/drawing/2017/decorative" val="0"/>
              </a:ext>
            </a:extLst>
          </p:cNvPr>
          <p:cNvGrpSpPr>
            <a:grpSpLocks/>
          </p:cNvGrpSpPr>
          <p:nvPr/>
        </p:nvGrpSpPr>
        <p:grpSpPr>
          <a:xfrm>
            <a:off x="3610467" y="1434677"/>
            <a:ext cx="534543" cy="534543"/>
            <a:chOff x="12648363" y="6739401"/>
            <a:chExt cx="534543" cy="534543"/>
          </a:xfrm>
        </p:grpSpPr>
        <p:sp>
          <p:nvSpPr>
            <p:cNvPr id="4" name="Rounded Rectangle 46">
              <a:hlinkClick r:id="rId4"/>
              <a:extLst>
                <a:ext uri="{FF2B5EF4-FFF2-40B4-BE49-F238E27FC236}">
                  <a16:creationId xmlns:a16="http://schemas.microsoft.com/office/drawing/2014/main" id="{E3DAB78F-F145-A10B-A0CE-C6EFA9A57876}"/>
                </a:ext>
              </a:extLst>
            </p:cNvPr>
            <p:cNvSpPr/>
            <p:nvPr/>
          </p:nvSpPr>
          <p:spPr bwMode="auto">
            <a:xfrm>
              <a:off x="12648363" y="6739401"/>
              <a:ext cx="534543" cy="534543"/>
            </a:xfrm>
            <a:prstGeom prst="roundRect">
              <a:avLst/>
            </a:prstGeom>
            <a:solidFill>
              <a:schemeClr val="bg1"/>
            </a:solidFill>
            <a:ln>
              <a:noFill/>
              <a:headEnd type="none" w="med" len="med"/>
              <a:tailEnd type="none" w="med" len="med"/>
            </a:ln>
            <a:effectLst>
              <a:outerShdw blurRad="127643" dist="635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pic>
          <p:nvPicPr>
            <p:cNvPr id="5" name="Graphic 4">
              <a:hlinkClick r:id="rId4"/>
              <a:extLst>
                <a:ext uri="{FF2B5EF4-FFF2-40B4-BE49-F238E27FC236}">
                  <a16:creationId xmlns:a16="http://schemas.microsoft.com/office/drawing/2014/main" id="{2D821C02-DA21-DAFA-99A2-884F53F161BA}"/>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2724341" y="6815380"/>
              <a:ext cx="382586" cy="382585"/>
            </a:xfrm>
            <a:prstGeom prst="rect">
              <a:avLst/>
            </a:prstGeom>
          </p:spPr>
        </p:pic>
      </p:grpSp>
      <p:sp>
        <p:nvSpPr>
          <p:cNvPr id="35" name="Rectangle: Rounded Corners 6">
            <a:extLst>
              <a:ext uri="{FF2B5EF4-FFF2-40B4-BE49-F238E27FC236}">
                <a16:creationId xmlns:a16="http://schemas.microsoft.com/office/drawing/2014/main" id="{29F098DC-0C7E-D11F-D531-3DDB75DEB50A}"/>
              </a:ext>
              <a:ext uri="{C183D7F6-B498-43B3-948B-1728B52AA6E4}">
                <adec:decorative xmlns:adec="http://schemas.microsoft.com/office/drawing/2017/decorative" val="1"/>
              </a:ext>
            </a:extLst>
          </p:cNvPr>
          <p:cNvSpPr/>
          <p:nvPr/>
        </p:nvSpPr>
        <p:spPr bwMode="auto">
          <a:xfrm>
            <a:off x="737209" y="2671215"/>
            <a:ext cx="3017520" cy="1005840"/>
          </a:xfrm>
          <a:prstGeom prst="roundRect">
            <a:avLst>
              <a:gd name="adj" fmla="val 8425"/>
            </a:avLst>
          </a:prstGeom>
          <a:solidFill>
            <a:schemeClr val="bg1"/>
          </a:solidFill>
          <a:ln w="25400">
            <a:gradFill>
              <a:gsLst>
                <a:gs pos="37000">
                  <a:srgbClr val="464FEB"/>
                </a:gs>
                <a:gs pos="69000">
                  <a:srgbClr val="47CFFA"/>
                </a:gs>
                <a:gs pos="91000">
                  <a:srgbClr val="B47CF8"/>
                </a:gs>
              </a:gsLst>
              <a:lin ang="3600000" scaled="0"/>
            </a:gradFill>
          </a:ln>
          <a:effectLst>
            <a:outerShdw blurRad="300618" dist="16429" dir="2700000" algn="tl" rotWithShape="0">
              <a:prstClr val="black">
                <a:alpha val="11839"/>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36" name="Title 1">
            <a:extLst>
              <a:ext uri="{FF2B5EF4-FFF2-40B4-BE49-F238E27FC236}">
                <a16:creationId xmlns:a16="http://schemas.microsoft.com/office/drawing/2014/main" id="{7B733D0E-D189-A28D-1A55-C7006BA4D8E8}"/>
              </a:ext>
            </a:extLst>
          </p:cNvPr>
          <p:cNvSpPr txBox="1">
            <a:spLocks/>
          </p:cNvSpPr>
          <p:nvPr/>
        </p:nvSpPr>
        <p:spPr>
          <a:xfrm>
            <a:off x="878319" y="2942199"/>
            <a:ext cx="2735299" cy="461665"/>
          </a:xfrm>
          <a:prstGeom prst="rect">
            <a:avLst/>
          </a:prstGeom>
        </p:spPr>
        <p:txBody>
          <a:bodyPr vert="horz" wrap="square" lIns="0" tIns="0" rIns="0" bIns="0" rtlCol="0" anchor="ctr">
            <a:spAutoFit/>
          </a:bodyPr>
          <a:lstStyle>
            <a:lvl1pPr algn="l" defTabSz="2402409" rtl="0" eaLnBrk="1" latinLnBrk="0" hangingPunct="1">
              <a:lnSpc>
                <a:spcPct val="100000"/>
              </a:lnSpc>
              <a:spcBef>
                <a:spcPct val="0"/>
              </a:spcBef>
              <a:buNone/>
              <a:defRPr lang="en-US" sz="9272" b="0" kern="1200" cap="none" spc="-129" baseline="0" dirty="0" smtClean="0">
                <a:ln w="3175">
                  <a:noFill/>
                </a:ln>
                <a:solidFill>
                  <a:schemeClr val="tx1"/>
                </a:solidFill>
                <a:effectLst/>
                <a:latin typeface="+mj-lt"/>
                <a:ea typeface="+mn-ea"/>
                <a:cs typeface="Segoe UI" pitchFamily="34" charset="0"/>
              </a:defRPr>
            </a:lvl1p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w="3175">
                  <a:noFill/>
                </a:ln>
                <a:gradFill>
                  <a:gsLst>
                    <a:gs pos="0">
                      <a:srgbClr val="1264B1"/>
                    </a:gs>
                    <a:gs pos="100000">
                      <a:srgbClr val="944DCF"/>
                    </a:gs>
                  </a:gsLst>
                  <a:lin ang="0" scaled="1"/>
                </a:gradFill>
                <a:effectLst/>
                <a:uLnTx/>
                <a:uFillTx/>
                <a:latin typeface="Segoe UI Semibold"/>
                <a:ea typeface="+mn-ea"/>
                <a:cs typeface="Segoe UI" pitchFamily="34" charset="0"/>
              </a:rPr>
              <a:t>Create a set of questions </a:t>
            </a:r>
            <a:r>
              <a:rPr kumimoji="0" lang="en-US" sz="1000" b="0" i="0" u="none" strike="noStrike" kern="1200" cap="none" spc="0" normalizeH="0" baseline="0" noProof="0">
                <a:ln w="3175">
                  <a:noFill/>
                </a:ln>
                <a:solidFill>
                  <a:prstClr val="black"/>
                </a:solidFill>
                <a:effectLst/>
                <a:uLnTx/>
                <a:uFillTx/>
                <a:latin typeface="Segoe UI"/>
                <a:ea typeface="+mn-ea"/>
                <a:cs typeface="Segoe UI" pitchFamily="34" charset="0"/>
              </a:rPr>
              <a:t>for a customer discovery session focused on the primary use cases for the product.</a:t>
            </a:r>
          </a:p>
        </p:txBody>
      </p:sp>
      <p:sp>
        <p:nvSpPr>
          <p:cNvPr id="37" name="TextBox 36">
            <a:extLst>
              <a:ext uri="{FF2B5EF4-FFF2-40B4-BE49-F238E27FC236}">
                <a16:creationId xmlns:a16="http://schemas.microsoft.com/office/drawing/2014/main" id="{9A848992-C607-CA4D-7EFE-021614937BF8}"/>
              </a:ext>
            </a:extLst>
          </p:cNvPr>
          <p:cNvSpPr txBox="1"/>
          <p:nvPr/>
        </p:nvSpPr>
        <p:spPr>
          <a:xfrm>
            <a:off x="4490013" y="1838368"/>
            <a:ext cx="2982142" cy="215444"/>
          </a:xfrm>
          <a:prstGeom prst="rect">
            <a:avLst/>
          </a:prstGeom>
          <a:noFill/>
        </p:spPr>
        <p:txBody>
          <a:bodyPr wrap="square" lIns="0" tIns="0" rIns="0" bIns="0">
            <a:spAutoFit/>
          </a:bodyPr>
          <a:lstStyle>
            <a:defPPr>
              <a:defRPr lang="en-US"/>
            </a:defPPr>
            <a:lvl1pPr lvl="0" defTabSz="932472" fontAlgn="base">
              <a:spcBef>
                <a:spcPct val="0"/>
              </a:spcBef>
              <a:spcAft>
                <a:spcPct val="0"/>
              </a:spcAft>
              <a:defRPr sz="1600" b="1">
                <a:ea typeface="Segoe UI" pitchFamily="34" charset="0"/>
                <a:cs typeface="Segoe UI" pitchFamily="34" charset="0"/>
              </a:defRPr>
            </a:lvl1p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Segoe UI Semibold"/>
                <a:cs typeface="Segoe UI" pitchFamily="34" charset="0"/>
              </a:rPr>
              <a:t>Discover company information</a:t>
            </a:r>
          </a:p>
        </p:txBody>
      </p:sp>
      <p:sp>
        <p:nvSpPr>
          <p:cNvPr id="38" name="Text Placeholder 2">
            <a:extLst>
              <a:ext uri="{FF2B5EF4-FFF2-40B4-BE49-F238E27FC236}">
                <a16:creationId xmlns:a16="http://schemas.microsoft.com/office/drawing/2014/main" id="{C5C4DF18-AFF0-DF5B-1B3A-B6AF3C38344E}"/>
              </a:ext>
            </a:extLst>
          </p:cNvPr>
          <p:cNvSpPr txBox="1">
            <a:spLocks/>
          </p:cNvSpPr>
          <p:nvPr/>
        </p:nvSpPr>
        <p:spPr>
          <a:xfrm>
            <a:off x="4490013" y="2088676"/>
            <a:ext cx="2982142" cy="323165"/>
          </a:xfrm>
          <a:prstGeom prst="rect">
            <a:avLst/>
          </a:prstGeom>
        </p:spPr>
        <p:txBody>
          <a:bodyPr vert="horz" wrap="square" lIns="0" tIns="0" rIns="0" bIns="0" rtlCol="0" anchor="t" anchorCtr="0">
            <a:spAutoFit/>
          </a:bodyPr>
          <a:lstStyle>
            <a:lvl1pPr marL="228600" marR="0" indent="-22860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85263">
                      <a:srgbClr val="D83B01"/>
                    </a:gs>
                    <a:gs pos="58000">
                      <a:srgbClr val="D83B01"/>
                    </a:gs>
                  </a:gsLst>
                  <a:lin ang="18600000" scaled="0"/>
                </a:gra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Pct val="90000"/>
              <a:buFont typeface="Wingdings" panose="05000000000000000000" pitchFamily="2" charset="2"/>
              <a:buNone/>
              <a:tabLst/>
              <a:defRPr/>
            </a:pPr>
            <a:r>
              <a:rPr kumimoji="0" lang="en-US" sz="1050" b="0" i="0" u="none" strike="noStrike" kern="1200" cap="none" spc="0" normalizeH="0" baseline="0" noProof="0">
                <a:ln w="3175">
                  <a:noFill/>
                </a:ln>
                <a:solidFill>
                  <a:prstClr val="black"/>
                </a:solidFill>
                <a:effectLst/>
                <a:uLnTx/>
                <a:uFillTx/>
                <a:latin typeface="Segoe UI"/>
                <a:ea typeface="+mn-ea"/>
                <a:cs typeface="Segoe UI" panose="020B0502040204020203" pitchFamily="34" charset="0"/>
              </a:rPr>
              <a:t>Prompt Bing Chat Enterprise in the Edge browser sidebar</a:t>
            </a:r>
          </a:p>
        </p:txBody>
      </p:sp>
      <p:grpSp>
        <p:nvGrpSpPr>
          <p:cNvPr id="7" name="Group 6" descr="Logo of Microsoft bing">
            <a:extLst>
              <a:ext uri="{FF2B5EF4-FFF2-40B4-BE49-F238E27FC236}">
                <a16:creationId xmlns:a16="http://schemas.microsoft.com/office/drawing/2014/main" id="{873EBBF2-4AE7-4DF5-C5B7-CEF1BEC3CB84}"/>
              </a:ext>
              <a:ext uri="{C183D7F6-B498-43B3-948B-1728B52AA6E4}">
                <adec:decorative xmlns:adec="http://schemas.microsoft.com/office/drawing/2017/decorative" val="0"/>
              </a:ext>
            </a:extLst>
          </p:cNvPr>
          <p:cNvGrpSpPr>
            <a:grpSpLocks/>
          </p:cNvGrpSpPr>
          <p:nvPr/>
        </p:nvGrpSpPr>
        <p:grpSpPr>
          <a:xfrm>
            <a:off x="7372687" y="1430406"/>
            <a:ext cx="534544" cy="534544"/>
            <a:chOff x="12778532" y="5665565"/>
            <a:chExt cx="534543" cy="534543"/>
          </a:xfrm>
        </p:grpSpPr>
        <p:sp>
          <p:nvSpPr>
            <p:cNvPr id="8" name="Rounded Rectangle 46">
              <a:hlinkClick r:id="rId7"/>
              <a:extLst>
                <a:ext uri="{FF2B5EF4-FFF2-40B4-BE49-F238E27FC236}">
                  <a16:creationId xmlns:a16="http://schemas.microsoft.com/office/drawing/2014/main" id="{0EFAABC5-23EA-002B-DE68-9B852E303534}"/>
                </a:ext>
              </a:extLst>
            </p:cNvPr>
            <p:cNvSpPr/>
            <p:nvPr/>
          </p:nvSpPr>
          <p:spPr bwMode="auto">
            <a:xfrm>
              <a:off x="12778532" y="5665565"/>
              <a:ext cx="534543" cy="534543"/>
            </a:xfrm>
            <a:prstGeom prst="roundRect">
              <a:avLst/>
            </a:prstGeom>
            <a:solidFill>
              <a:schemeClr val="bg1"/>
            </a:solidFill>
            <a:ln>
              <a:noFill/>
              <a:headEnd type="none" w="med" len="med"/>
              <a:tailEnd type="none" w="med" len="med"/>
            </a:ln>
            <a:effectLst>
              <a:outerShdw blurRad="127643" dist="635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pic>
          <p:nvPicPr>
            <p:cNvPr id="10" name="Picture 9" descr="A picture containing graphics, logo, symbol, electric blue&#10;&#10;Description automatically generated">
              <a:hlinkClick r:id="rId7"/>
              <a:extLst>
                <a:ext uri="{FF2B5EF4-FFF2-40B4-BE49-F238E27FC236}">
                  <a16:creationId xmlns:a16="http://schemas.microsoft.com/office/drawing/2014/main" id="{9E413210-D2D1-EE24-73B1-D884417C43D7}"/>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12870088" y="5761541"/>
              <a:ext cx="382583" cy="378191"/>
            </a:xfrm>
            <a:prstGeom prst="rect">
              <a:avLst/>
            </a:prstGeom>
          </p:spPr>
        </p:pic>
      </p:grpSp>
      <p:sp>
        <p:nvSpPr>
          <p:cNvPr id="45" name="Rectangle: Rounded Corners 6">
            <a:extLst>
              <a:ext uri="{FF2B5EF4-FFF2-40B4-BE49-F238E27FC236}">
                <a16:creationId xmlns:a16="http://schemas.microsoft.com/office/drawing/2014/main" id="{55A1A51C-C5B5-5338-71C6-3CAA71047AD3}"/>
              </a:ext>
              <a:ext uri="{C183D7F6-B498-43B3-948B-1728B52AA6E4}">
                <adec:decorative xmlns:adec="http://schemas.microsoft.com/office/drawing/2017/decorative" val="1"/>
              </a:ext>
            </a:extLst>
          </p:cNvPr>
          <p:cNvSpPr/>
          <p:nvPr/>
        </p:nvSpPr>
        <p:spPr bwMode="auto">
          <a:xfrm>
            <a:off x="4472324" y="2670111"/>
            <a:ext cx="3017520" cy="1005840"/>
          </a:xfrm>
          <a:prstGeom prst="roundRect">
            <a:avLst>
              <a:gd name="adj" fmla="val 8425"/>
            </a:avLst>
          </a:prstGeom>
          <a:solidFill>
            <a:schemeClr val="bg1"/>
          </a:solidFill>
          <a:ln w="25400">
            <a:gradFill>
              <a:gsLst>
                <a:gs pos="37000">
                  <a:srgbClr val="464FEB"/>
                </a:gs>
                <a:gs pos="69000">
                  <a:srgbClr val="47CFFA"/>
                </a:gs>
                <a:gs pos="91000">
                  <a:srgbClr val="B47CF8"/>
                </a:gs>
              </a:gsLst>
              <a:lin ang="3600000" scaled="0"/>
            </a:gradFill>
          </a:ln>
          <a:effectLst>
            <a:outerShdw blurRad="300618" dist="16429" dir="2700000" algn="tl" rotWithShape="0">
              <a:prstClr val="black">
                <a:alpha val="11839"/>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46" name="Title 1">
            <a:extLst>
              <a:ext uri="{FF2B5EF4-FFF2-40B4-BE49-F238E27FC236}">
                <a16:creationId xmlns:a16="http://schemas.microsoft.com/office/drawing/2014/main" id="{95D065E1-D5CD-ABB9-AC49-D033D61932FD}"/>
              </a:ext>
            </a:extLst>
          </p:cNvPr>
          <p:cNvSpPr txBox="1">
            <a:spLocks/>
          </p:cNvSpPr>
          <p:nvPr/>
        </p:nvSpPr>
        <p:spPr>
          <a:xfrm>
            <a:off x="4613434" y="3019143"/>
            <a:ext cx="2735299" cy="307777"/>
          </a:xfrm>
          <a:prstGeom prst="rect">
            <a:avLst/>
          </a:prstGeom>
        </p:spPr>
        <p:txBody>
          <a:bodyPr vert="horz" wrap="square" lIns="0" tIns="0" rIns="0" bIns="0" rtlCol="0" anchor="ctr">
            <a:spAutoFit/>
          </a:bodyPr>
          <a:lstStyle>
            <a:lvl1pPr algn="l" defTabSz="2402409" rtl="0" eaLnBrk="1" latinLnBrk="0" hangingPunct="1">
              <a:lnSpc>
                <a:spcPct val="100000"/>
              </a:lnSpc>
              <a:spcBef>
                <a:spcPct val="0"/>
              </a:spcBef>
              <a:buNone/>
              <a:defRPr lang="en-US" sz="9272" b="0" kern="1200" cap="none" spc="-129" baseline="0" dirty="0" smtClean="0">
                <a:ln w="3175">
                  <a:noFill/>
                </a:ln>
                <a:solidFill>
                  <a:schemeClr val="tx1"/>
                </a:solidFill>
                <a:effectLst/>
                <a:latin typeface="+mj-lt"/>
                <a:ea typeface="+mn-ea"/>
                <a:cs typeface="Segoe UI" pitchFamily="34" charset="0"/>
              </a:defRPr>
            </a:lvl1p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w="3175">
                  <a:noFill/>
                </a:ln>
                <a:gradFill>
                  <a:gsLst>
                    <a:gs pos="0">
                      <a:srgbClr val="1264B1"/>
                    </a:gs>
                    <a:gs pos="100000">
                      <a:srgbClr val="944DCF"/>
                    </a:gs>
                  </a:gsLst>
                  <a:lin ang="0" scaled="1"/>
                </a:gradFill>
                <a:effectLst/>
                <a:uLnTx/>
                <a:uFillTx/>
                <a:latin typeface="Segoe UI Semibold"/>
                <a:ea typeface="+mn-ea"/>
                <a:cs typeface="Segoe UI" pitchFamily="34" charset="0"/>
              </a:rPr>
              <a:t>Summarize </a:t>
            </a:r>
            <a:r>
              <a:rPr kumimoji="0" lang="en-US" sz="1000" b="0" i="0" u="none" strike="noStrike" kern="1200" cap="none" spc="0" normalizeH="0" baseline="0" noProof="0">
                <a:ln w="3175">
                  <a:noFill/>
                </a:ln>
                <a:solidFill>
                  <a:prstClr val="black"/>
                </a:solidFill>
                <a:effectLst/>
                <a:uLnTx/>
                <a:uFillTx/>
                <a:latin typeface="Segoe UI"/>
                <a:ea typeface="+mn-ea"/>
                <a:cs typeface="Segoe UI" pitchFamily="34" charset="0"/>
              </a:rPr>
              <a:t>the Contoso annual report including goals, risks, and financial metrics.</a:t>
            </a:r>
          </a:p>
        </p:txBody>
      </p:sp>
      <p:sp>
        <p:nvSpPr>
          <p:cNvPr id="47" name="TextBox 46">
            <a:extLst>
              <a:ext uri="{FF2B5EF4-FFF2-40B4-BE49-F238E27FC236}">
                <a16:creationId xmlns:a16="http://schemas.microsoft.com/office/drawing/2014/main" id="{B7B15BC3-6C08-3245-700A-79A8F7408F70}"/>
              </a:ext>
            </a:extLst>
          </p:cNvPr>
          <p:cNvSpPr txBox="1"/>
          <p:nvPr/>
        </p:nvSpPr>
        <p:spPr>
          <a:xfrm>
            <a:off x="8229191" y="1838368"/>
            <a:ext cx="2982142" cy="215444"/>
          </a:xfrm>
          <a:prstGeom prst="rect">
            <a:avLst/>
          </a:prstGeom>
          <a:noFill/>
        </p:spPr>
        <p:txBody>
          <a:bodyPr wrap="square" lIns="0" tIns="0" rIns="0" bIns="0">
            <a:spAutoFit/>
          </a:bodyPr>
          <a:lstStyle>
            <a:defPPr>
              <a:defRPr lang="en-US"/>
            </a:defPPr>
            <a:lvl1pPr lvl="0" defTabSz="932472" fontAlgn="base">
              <a:spcBef>
                <a:spcPct val="0"/>
              </a:spcBef>
              <a:spcAft>
                <a:spcPct val="0"/>
              </a:spcAft>
              <a:defRPr sz="1600" b="1">
                <a:ea typeface="Segoe UI" pitchFamily="34" charset="0"/>
                <a:cs typeface="Segoe UI" pitchFamily="34" charset="0"/>
              </a:defRPr>
            </a:lvl1p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Segoe UI Semibold"/>
                <a:cs typeface="Segoe UI" pitchFamily="34" charset="0"/>
              </a:rPr>
              <a:t>Find the asks in your emails</a:t>
            </a:r>
          </a:p>
        </p:txBody>
      </p:sp>
      <p:sp>
        <p:nvSpPr>
          <p:cNvPr id="49" name="Text Placeholder 2">
            <a:extLst>
              <a:ext uri="{FF2B5EF4-FFF2-40B4-BE49-F238E27FC236}">
                <a16:creationId xmlns:a16="http://schemas.microsoft.com/office/drawing/2014/main" id="{ED4925DD-76F2-C751-2211-89ECC0A44847}"/>
              </a:ext>
            </a:extLst>
          </p:cNvPr>
          <p:cNvSpPr txBox="1">
            <a:spLocks/>
          </p:cNvSpPr>
          <p:nvPr/>
        </p:nvSpPr>
        <p:spPr>
          <a:xfrm>
            <a:off x="8229191" y="2088676"/>
            <a:ext cx="2982142" cy="161583"/>
          </a:xfrm>
          <a:prstGeom prst="rect">
            <a:avLst/>
          </a:prstGeom>
        </p:spPr>
        <p:txBody>
          <a:bodyPr vert="horz" wrap="square" lIns="0" tIns="0" rIns="0" bIns="0" rtlCol="0" anchor="t" anchorCtr="0">
            <a:spAutoFit/>
          </a:bodyPr>
          <a:lstStyle>
            <a:lvl1pPr marL="228600" marR="0" indent="-22860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85263">
                      <a:srgbClr val="D83B01"/>
                    </a:gs>
                    <a:gs pos="58000">
                      <a:srgbClr val="D83B01"/>
                    </a:gs>
                  </a:gsLst>
                  <a:lin ang="18600000" scaled="0"/>
                </a:gra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Pct val="90000"/>
              <a:buFont typeface="Wingdings" panose="05000000000000000000" pitchFamily="2" charset="2"/>
              <a:buNone/>
              <a:tabLst/>
              <a:defRPr/>
            </a:pPr>
            <a:r>
              <a:rPr kumimoji="0" lang="en-US" sz="1050" b="0" i="0" u="none" strike="noStrike" kern="1200" cap="none" spc="0" normalizeH="0" baseline="0" noProof="0">
                <a:ln w="3175">
                  <a:noFill/>
                </a:ln>
                <a:solidFill>
                  <a:prstClr val="black"/>
                </a:solidFill>
                <a:effectLst/>
                <a:uLnTx/>
                <a:uFillTx/>
                <a:latin typeface="Segoe UI"/>
                <a:ea typeface="+mn-ea"/>
                <a:cs typeface="Segoe UI" panose="020B0502040204020203" pitchFamily="34" charset="0"/>
              </a:rPr>
              <a:t>From the Microsoft 365 Chat app in Teams prompt</a:t>
            </a:r>
          </a:p>
        </p:txBody>
      </p:sp>
      <p:grpSp>
        <p:nvGrpSpPr>
          <p:cNvPr id="40" name="Group 39" descr="Logo of Microsoft Copilot">
            <a:extLst>
              <a:ext uri="{FF2B5EF4-FFF2-40B4-BE49-F238E27FC236}">
                <a16:creationId xmlns:a16="http://schemas.microsoft.com/office/drawing/2014/main" id="{2F86FF01-4345-80A5-90A9-3D923B1B8116}"/>
              </a:ext>
            </a:extLst>
          </p:cNvPr>
          <p:cNvGrpSpPr>
            <a:grpSpLocks/>
          </p:cNvGrpSpPr>
          <p:nvPr/>
        </p:nvGrpSpPr>
        <p:grpSpPr>
          <a:xfrm>
            <a:off x="11118806" y="1412879"/>
            <a:ext cx="534543" cy="534543"/>
            <a:chOff x="3610465" y="1434675"/>
            <a:chExt cx="534543" cy="534543"/>
          </a:xfrm>
        </p:grpSpPr>
        <p:sp>
          <p:nvSpPr>
            <p:cNvPr id="42" name="Rounded Rectangle 46">
              <a:extLst>
                <a:ext uri="{FF2B5EF4-FFF2-40B4-BE49-F238E27FC236}">
                  <a16:creationId xmlns:a16="http://schemas.microsoft.com/office/drawing/2014/main" id="{9B7B5163-B3BF-51BC-5F20-01236A453CAF}"/>
                </a:ext>
                <a:ext uri="{C183D7F6-B498-43B3-948B-1728B52AA6E4}">
                  <adec:decorative xmlns:adec="http://schemas.microsoft.com/office/drawing/2017/decorative" val="1"/>
                </a:ext>
              </a:extLst>
            </p:cNvPr>
            <p:cNvSpPr/>
            <p:nvPr/>
          </p:nvSpPr>
          <p:spPr bwMode="auto">
            <a:xfrm>
              <a:off x="3610465" y="1434675"/>
              <a:ext cx="534543" cy="534543"/>
            </a:xfrm>
            <a:prstGeom prst="roundRect">
              <a:avLst/>
            </a:prstGeom>
            <a:solidFill>
              <a:schemeClr val="bg1"/>
            </a:solidFill>
            <a:ln>
              <a:noFill/>
              <a:headEnd type="none" w="med" len="med"/>
              <a:tailEnd type="none" w="med" len="med"/>
            </a:ln>
            <a:effectLst>
              <a:outerShdw blurRad="127643" dist="635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pic>
          <p:nvPicPr>
            <p:cNvPr id="44" name="Picture 2" descr="Zip Co logo SVG free download, id: 101874 - Brandlogos.net">
              <a:hlinkClick r:id="rId9"/>
              <a:extLst>
                <a:ext uri="{FF2B5EF4-FFF2-40B4-BE49-F238E27FC236}">
                  <a16:creationId xmlns:a16="http://schemas.microsoft.com/office/drawing/2014/main" id="{48D1A364-A89E-A6BC-50CF-C2EC569BE45D}"/>
                </a:ext>
              </a:extLst>
            </p:cNvPr>
            <p:cNvPicPr>
              <a:picLocks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3746020" y="1580474"/>
              <a:ext cx="282965" cy="257174"/>
            </a:xfrm>
            <a:prstGeom prst="rect">
              <a:avLst/>
            </a:prstGeom>
            <a:noFill/>
            <a:extLst>
              <a:ext uri="{909E8E84-426E-40DD-AFC4-6F175D3DCCD1}">
                <a14:hiddenFill xmlns:a14="http://schemas.microsoft.com/office/drawing/2010/main">
                  <a:solidFill>
                    <a:srgbClr val="FFFFFF"/>
                  </a:solidFill>
                </a14:hiddenFill>
              </a:ext>
            </a:extLst>
          </p:spPr>
        </p:pic>
      </p:grpSp>
      <p:sp>
        <p:nvSpPr>
          <p:cNvPr id="54" name="Rectangle: Rounded Corners 6">
            <a:extLst>
              <a:ext uri="{FF2B5EF4-FFF2-40B4-BE49-F238E27FC236}">
                <a16:creationId xmlns:a16="http://schemas.microsoft.com/office/drawing/2014/main" id="{1906065F-13B3-5931-1B95-E7358C8C382B}"/>
              </a:ext>
              <a:ext uri="{C183D7F6-B498-43B3-948B-1728B52AA6E4}">
                <adec:decorative xmlns:adec="http://schemas.microsoft.com/office/drawing/2017/decorative" val="1"/>
              </a:ext>
            </a:extLst>
          </p:cNvPr>
          <p:cNvSpPr/>
          <p:nvPr/>
        </p:nvSpPr>
        <p:spPr bwMode="auto">
          <a:xfrm>
            <a:off x="8211503" y="2670111"/>
            <a:ext cx="3017520" cy="1005840"/>
          </a:xfrm>
          <a:prstGeom prst="roundRect">
            <a:avLst>
              <a:gd name="adj" fmla="val 8425"/>
            </a:avLst>
          </a:prstGeom>
          <a:solidFill>
            <a:schemeClr val="bg1"/>
          </a:solidFill>
          <a:ln w="25400">
            <a:gradFill>
              <a:gsLst>
                <a:gs pos="37000">
                  <a:srgbClr val="464FEB"/>
                </a:gs>
                <a:gs pos="69000">
                  <a:srgbClr val="47CFFA"/>
                </a:gs>
                <a:gs pos="91000">
                  <a:srgbClr val="B47CF8"/>
                </a:gs>
              </a:gsLst>
              <a:lin ang="3600000" scaled="0"/>
            </a:gradFill>
          </a:ln>
          <a:effectLst>
            <a:outerShdw blurRad="300618" dist="16429" dir="2700000" algn="tl" rotWithShape="0">
              <a:prstClr val="black">
                <a:alpha val="11839"/>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55" name="Title 1">
            <a:extLst>
              <a:ext uri="{FF2B5EF4-FFF2-40B4-BE49-F238E27FC236}">
                <a16:creationId xmlns:a16="http://schemas.microsoft.com/office/drawing/2014/main" id="{C9DB0AC6-2F7E-9AFF-0138-473832B77433}"/>
              </a:ext>
            </a:extLst>
          </p:cNvPr>
          <p:cNvSpPr txBox="1">
            <a:spLocks/>
          </p:cNvSpPr>
          <p:nvPr/>
        </p:nvSpPr>
        <p:spPr>
          <a:xfrm>
            <a:off x="8352613" y="2942199"/>
            <a:ext cx="2735299" cy="461665"/>
          </a:xfrm>
          <a:prstGeom prst="rect">
            <a:avLst/>
          </a:prstGeom>
        </p:spPr>
        <p:txBody>
          <a:bodyPr vert="horz" wrap="square" lIns="0" tIns="0" rIns="0" bIns="0" rtlCol="0" anchor="ctr">
            <a:spAutoFit/>
          </a:bodyPr>
          <a:lstStyle>
            <a:lvl1pPr algn="l" defTabSz="2402409" rtl="0" eaLnBrk="1" latinLnBrk="0" hangingPunct="1">
              <a:lnSpc>
                <a:spcPct val="100000"/>
              </a:lnSpc>
              <a:spcBef>
                <a:spcPct val="0"/>
              </a:spcBef>
              <a:buNone/>
              <a:defRPr lang="en-US" sz="9272" b="0" kern="1200" cap="none" spc="-129" baseline="0" dirty="0" smtClean="0">
                <a:ln w="3175">
                  <a:noFill/>
                </a:ln>
                <a:solidFill>
                  <a:schemeClr val="tx1"/>
                </a:solidFill>
                <a:effectLst/>
                <a:latin typeface="+mj-lt"/>
                <a:ea typeface="+mn-ea"/>
                <a:cs typeface="Segoe UI" pitchFamily="34" charset="0"/>
              </a:defRPr>
            </a:lvl1p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w="3175">
                  <a:noFill/>
                </a:ln>
                <a:gradFill>
                  <a:gsLst>
                    <a:gs pos="0">
                      <a:srgbClr val="1264B1"/>
                    </a:gs>
                    <a:gs pos="100000">
                      <a:srgbClr val="944DCF"/>
                    </a:gs>
                  </a:gsLst>
                  <a:lin ang="0" scaled="1"/>
                </a:gradFill>
                <a:effectLst/>
                <a:uLnTx/>
                <a:uFillTx/>
                <a:latin typeface="Segoe UI Semibold"/>
                <a:ea typeface="+mn-ea"/>
                <a:cs typeface="Segoe UI" pitchFamily="34" charset="0"/>
              </a:rPr>
              <a:t>Provide me with a bulleted list </a:t>
            </a:r>
            <a:r>
              <a:rPr kumimoji="0" lang="en-US" sz="1000" b="0" i="0" u="none" strike="noStrike" kern="1200" cap="none" spc="0" normalizeH="0" baseline="0" noProof="0">
                <a:ln w="3175">
                  <a:noFill/>
                </a:ln>
                <a:solidFill>
                  <a:prstClr val="black"/>
                </a:solidFill>
                <a:effectLst/>
                <a:uLnTx/>
                <a:uFillTx/>
                <a:latin typeface="Segoe UI"/>
                <a:ea typeface="+mn-ea"/>
                <a:cs typeface="Segoe UI" pitchFamily="34" charset="0"/>
              </a:rPr>
              <a:t>of notes from my emails mentioning Fabrikam over the last two weeks.</a:t>
            </a:r>
          </a:p>
        </p:txBody>
      </p:sp>
      <p:sp>
        <p:nvSpPr>
          <p:cNvPr id="56" name="TextBox 55">
            <a:extLst>
              <a:ext uri="{FF2B5EF4-FFF2-40B4-BE49-F238E27FC236}">
                <a16:creationId xmlns:a16="http://schemas.microsoft.com/office/drawing/2014/main" id="{AE3EA9A2-FCD7-13F3-8A45-B4C7FAB8FD5E}"/>
              </a:ext>
            </a:extLst>
          </p:cNvPr>
          <p:cNvSpPr txBox="1"/>
          <p:nvPr/>
        </p:nvSpPr>
        <p:spPr>
          <a:xfrm>
            <a:off x="754898" y="4440281"/>
            <a:ext cx="2982142" cy="215444"/>
          </a:xfrm>
          <a:prstGeom prst="rect">
            <a:avLst/>
          </a:prstGeom>
          <a:noFill/>
        </p:spPr>
        <p:txBody>
          <a:bodyPr wrap="square" lIns="0" tIns="0" rIns="0" bIns="0">
            <a:spAutoFit/>
          </a:bodyPr>
          <a:lstStyle>
            <a:defPPr>
              <a:defRPr lang="en-US"/>
            </a:defPPr>
            <a:lvl1pPr lvl="0" defTabSz="932472" fontAlgn="base">
              <a:spcBef>
                <a:spcPct val="0"/>
              </a:spcBef>
              <a:spcAft>
                <a:spcPct val="0"/>
              </a:spcAft>
              <a:defRPr sz="1600" b="1">
                <a:ea typeface="Segoe UI" pitchFamily="34" charset="0"/>
                <a:cs typeface="Segoe UI" pitchFamily="34" charset="0"/>
              </a:defRPr>
            </a:lvl1p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Segoe UI Semibold"/>
                <a:cs typeface="Segoe UI" pitchFamily="34" charset="0"/>
              </a:rPr>
              <a:t>Update the sales presentation</a:t>
            </a:r>
          </a:p>
        </p:txBody>
      </p:sp>
      <p:sp>
        <p:nvSpPr>
          <p:cNvPr id="57" name="Text Placeholder 2">
            <a:extLst>
              <a:ext uri="{FF2B5EF4-FFF2-40B4-BE49-F238E27FC236}">
                <a16:creationId xmlns:a16="http://schemas.microsoft.com/office/drawing/2014/main" id="{97F3EB11-1066-41A2-E150-A756EFA0E72D}"/>
              </a:ext>
            </a:extLst>
          </p:cNvPr>
          <p:cNvSpPr txBox="1">
            <a:spLocks/>
          </p:cNvSpPr>
          <p:nvPr/>
        </p:nvSpPr>
        <p:spPr>
          <a:xfrm>
            <a:off x="754898" y="4690589"/>
            <a:ext cx="2982142" cy="161583"/>
          </a:xfrm>
          <a:prstGeom prst="rect">
            <a:avLst/>
          </a:prstGeom>
        </p:spPr>
        <p:txBody>
          <a:bodyPr vert="horz" wrap="square" lIns="0" tIns="0" rIns="0" bIns="0" rtlCol="0" anchor="t" anchorCtr="0">
            <a:spAutoFit/>
          </a:bodyPr>
          <a:lstStyle>
            <a:lvl1pPr marL="228600" marR="0" indent="-22860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85263">
                      <a:srgbClr val="D83B01"/>
                    </a:gs>
                    <a:gs pos="58000">
                      <a:srgbClr val="D83B01"/>
                    </a:gs>
                  </a:gsLst>
                  <a:lin ang="18600000" scaled="0"/>
                </a:gra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Pct val="90000"/>
              <a:buFont typeface="Wingdings" panose="05000000000000000000" pitchFamily="2" charset="2"/>
              <a:buNone/>
              <a:tabLst/>
              <a:defRPr/>
            </a:pPr>
            <a:r>
              <a:rPr kumimoji="0" lang="en-US" sz="1050" b="0" i="0" u="none" strike="noStrike" kern="1200" cap="none" spc="0" normalizeH="0" baseline="0" noProof="0">
                <a:ln w="3175">
                  <a:noFill/>
                </a:ln>
                <a:solidFill>
                  <a:prstClr val="black"/>
                </a:solidFill>
                <a:effectLst/>
                <a:uLnTx/>
                <a:uFillTx/>
                <a:latin typeface="Segoe UI"/>
                <a:ea typeface="+mn-ea"/>
                <a:cs typeface="Segoe UI" panose="020B0502040204020203" pitchFamily="34" charset="0"/>
              </a:rPr>
              <a:t>In the existing presentation prompt</a:t>
            </a:r>
          </a:p>
        </p:txBody>
      </p:sp>
      <p:grpSp>
        <p:nvGrpSpPr>
          <p:cNvPr id="72" name="Group 71" descr="Logo of Microsoft PowerPoint">
            <a:extLst>
              <a:ext uri="{FF2B5EF4-FFF2-40B4-BE49-F238E27FC236}">
                <a16:creationId xmlns:a16="http://schemas.microsoft.com/office/drawing/2014/main" id="{45A59C04-E1E6-4DD3-E259-9F0C75630E08}"/>
              </a:ext>
            </a:extLst>
          </p:cNvPr>
          <p:cNvGrpSpPr>
            <a:grpSpLocks/>
          </p:cNvGrpSpPr>
          <p:nvPr/>
        </p:nvGrpSpPr>
        <p:grpSpPr>
          <a:xfrm>
            <a:off x="3641326" y="4031175"/>
            <a:ext cx="534544" cy="534544"/>
            <a:chOff x="587375" y="1790700"/>
            <a:chExt cx="1371600" cy="1371600"/>
          </a:xfrm>
        </p:grpSpPr>
        <p:sp>
          <p:nvSpPr>
            <p:cNvPr id="76" name="Rounded Rectangle 46">
              <a:extLst>
                <a:ext uri="{FF2B5EF4-FFF2-40B4-BE49-F238E27FC236}">
                  <a16:creationId xmlns:a16="http://schemas.microsoft.com/office/drawing/2014/main" id="{23985D0A-4011-BB87-6F3C-66012610E546}"/>
                </a:ext>
              </a:extLst>
            </p:cNvPr>
            <p:cNvSpPr/>
            <p:nvPr/>
          </p:nvSpPr>
          <p:spPr bwMode="auto">
            <a:xfrm>
              <a:off x="587375" y="1790700"/>
              <a:ext cx="1371600" cy="1371600"/>
            </a:xfrm>
            <a:prstGeom prst="roundRect">
              <a:avLst/>
            </a:prstGeom>
            <a:solidFill>
              <a:schemeClr val="bg1"/>
            </a:solidFill>
            <a:ln>
              <a:noFill/>
              <a:headEnd type="none" w="med" len="med"/>
              <a:tailEnd type="none" w="med" len="med"/>
            </a:ln>
            <a:effectLst>
              <a:outerShdw blurRad="127643" dist="635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pic>
          <p:nvPicPr>
            <p:cNvPr id="77" name="Picture 2" descr="Microsoft PowerPoint Logo - PNG and Vector - Logo Download">
              <a:hlinkClick r:id="rId11"/>
              <a:extLst>
                <a:ext uri="{FF2B5EF4-FFF2-40B4-BE49-F238E27FC236}">
                  <a16:creationId xmlns:a16="http://schemas.microsoft.com/office/drawing/2014/main" id="{E38F82F9-6652-AF8C-964C-EDA135E31926}"/>
                </a:ext>
              </a:extLst>
            </p:cNvPr>
            <p:cNvPicPr>
              <a:picLocks noChangeAspect="1" noChangeArrowheads="1"/>
            </p:cNvPicPr>
            <p:nvPr/>
          </p:nvPicPr>
          <p:blipFill>
            <a:blip r:embed="rId12" cstate="screen">
              <a:extLst>
                <a:ext uri="{28A0092B-C50C-407E-A947-70E740481C1C}">
                  <a14:useLocalDpi xmlns:a14="http://schemas.microsoft.com/office/drawing/2010/main"/>
                </a:ext>
              </a:extLst>
            </a:blip>
            <a:srcRect/>
            <a:stretch>
              <a:fillRect/>
            </a:stretch>
          </p:blipFill>
          <p:spPr bwMode="auto">
            <a:xfrm>
              <a:off x="822643" y="2057400"/>
              <a:ext cx="901064" cy="838200"/>
            </a:xfrm>
            <a:prstGeom prst="rect">
              <a:avLst/>
            </a:prstGeom>
            <a:noFill/>
            <a:extLst>
              <a:ext uri="{909E8E84-426E-40DD-AFC4-6F175D3DCCD1}">
                <a14:hiddenFill xmlns:a14="http://schemas.microsoft.com/office/drawing/2010/main">
                  <a:solidFill>
                    <a:srgbClr val="FFFFFF"/>
                  </a:solidFill>
                </a14:hiddenFill>
              </a:ext>
            </a:extLst>
          </p:spPr>
        </p:pic>
      </p:grpSp>
      <p:sp>
        <p:nvSpPr>
          <p:cNvPr id="61" name="Rectangle: Rounded Corners 6">
            <a:extLst>
              <a:ext uri="{FF2B5EF4-FFF2-40B4-BE49-F238E27FC236}">
                <a16:creationId xmlns:a16="http://schemas.microsoft.com/office/drawing/2014/main" id="{FD7B5BBE-B4B6-4520-CAD1-82022265D8B2}"/>
              </a:ext>
              <a:ext uri="{C183D7F6-B498-43B3-948B-1728B52AA6E4}">
                <adec:decorative xmlns:adec="http://schemas.microsoft.com/office/drawing/2017/decorative" val="1"/>
              </a:ext>
            </a:extLst>
          </p:cNvPr>
          <p:cNvSpPr/>
          <p:nvPr/>
        </p:nvSpPr>
        <p:spPr bwMode="auto">
          <a:xfrm>
            <a:off x="737209" y="5272287"/>
            <a:ext cx="3017520" cy="1005840"/>
          </a:xfrm>
          <a:prstGeom prst="roundRect">
            <a:avLst>
              <a:gd name="adj" fmla="val 8425"/>
            </a:avLst>
          </a:prstGeom>
          <a:solidFill>
            <a:schemeClr val="bg1"/>
          </a:solidFill>
          <a:ln w="25400">
            <a:gradFill>
              <a:gsLst>
                <a:gs pos="37000">
                  <a:srgbClr val="464FEB"/>
                </a:gs>
                <a:gs pos="69000">
                  <a:srgbClr val="47CFFA"/>
                </a:gs>
                <a:gs pos="91000">
                  <a:srgbClr val="B47CF8"/>
                </a:gs>
              </a:gsLst>
              <a:lin ang="3600000" scaled="0"/>
            </a:gradFill>
          </a:ln>
          <a:effectLst>
            <a:outerShdw blurRad="300618" dist="16429" dir="2700000" algn="tl" rotWithShape="0">
              <a:prstClr val="black">
                <a:alpha val="11839"/>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62" name="Title 1">
            <a:extLst>
              <a:ext uri="{FF2B5EF4-FFF2-40B4-BE49-F238E27FC236}">
                <a16:creationId xmlns:a16="http://schemas.microsoft.com/office/drawing/2014/main" id="{0427713B-B0B2-0F56-C717-C8451D4DA073}"/>
              </a:ext>
            </a:extLst>
          </p:cNvPr>
          <p:cNvSpPr txBox="1">
            <a:spLocks/>
          </p:cNvSpPr>
          <p:nvPr/>
        </p:nvSpPr>
        <p:spPr>
          <a:xfrm>
            <a:off x="878319" y="5544375"/>
            <a:ext cx="2735299" cy="461665"/>
          </a:xfrm>
          <a:prstGeom prst="rect">
            <a:avLst/>
          </a:prstGeom>
        </p:spPr>
        <p:txBody>
          <a:bodyPr vert="horz" wrap="square" lIns="0" tIns="0" rIns="0" bIns="0" rtlCol="0" anchor="ctr">
            <a:spAutoFit/>
          </a:bodyPr>
          <a:lstStyle>
            <a:lvl1pPr algn="l" defTabSz="2402409" rtl="0" eaLnBrk="1" latinLnBrk="0" hangingPunct="1">
              <a:lnSpc>
                <a:spcPct val="100000"/>
              </a:lnSpc>
              <a:spcBef>
                <a:spcPct val="0"/>
              </a:spcBef>
              <a:buNone/>
              <a:defRPr lang="en-US" sz="9272" b="0" kern="1200" cap="none" spc="-129" baseline="0" dirty="0" smtClean="0">
                <a:ln w="3175">
                  <a:noFill/>
                </a:ln>
                <a:solidFill>
                  <a:schemeClr val="tx1"/>
                </a:solidFill>
                <a:effectLst/>
                <a:latin typeface="+mj-lt"/>
                <a:ea typeface="+mn-ea"/>
                <a:cs typeface="Segoe UI" pitchFamily="34" charset="0"/>
              </a:defRPr>
            </a:lvl1p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w="3175">
                  <a:noFill/>
                </a:ln>
                <a:gradFill>
                  <a:gsLst>
                    <a:gs pos="0">
                      <a:srgbClr val="1264B1"/>
                    </a:gs>
                    <a:gs pos="100000">
                      <a:srgbClr val="944DCF"/>
                    </a:gs>
                  </a:gsLst>
                  <a:lin ang="0" scaled="1"/>
                </a:gradFill>
                <a:effectLst/>
                <a:uLnTx/>
                <a:uFillTx/>
                <a:latin typeface="Segoe UI Semibold"/>
                <a:ea typeface="+mn-ea"/>
                <a:cs typeface="Segoe UI" pitchFamily="34" charset="0"/>
              </a:rPr>
              <a:t>Add a slide about </a:t>
            </a:r>
            <a:r>
              <a:rPr kumimoji="0" lang="en-US" sz="1000" b="0" i="0" u="none" strike="noStrike" kern="1200" cap="none" spc="0" normalizeH="0" baseline="0" noProof="0">
                <a:ln w="3175">
                  <a:noFill/>
                </a:ln>
                <a:solidFill>
                  <a:prstClr val="black"/>
                </a:solidFill>
                <a:effectLst/>
                <a:uLnTx/>
                <a:uFillTx/>
                <a:latin typeface="Segoe UI"/>
                <a:ea typeface="+mn-ea"/>
                <a:cs typeface="Segoe UI" pitchFamily="34" charset="0"/>
              </a:rPr>
              <a:t>[copy in email summary from Microsoft 365 Chat] and include an image appropriate for the medical industry.</a:t>
            </a:r>
          </a:p>
        </p:txBody>
      </p:sp>
      <p:sp>
        <p:nvSpPr>
          <p:cNvPr id="63" name="TextBox 62">
            <a:extLst>
              <a:ext uri="{FF2B5EF4-FFF2-40B4-BE49-F238E27FC236}">
                <a16:creationId xmlns:a16="http://schemas.microsoft.com/office/drawing/2014/main" id="{7E30452F-876F-3628-47F6-ADFA2963543C}"/>
              </a:ext>
            </a:extLst>
          </p:cNvPr>
          <p:cNvSpPr txBox="1"/>
          <p:nvPr/>
        </p:nvSpPr>
        <p:spPr>
          <a:xfrm>
            <a:off x="4490013" y="4440281"/>
            <a:ext cx="2982142" cy="215444"/>
          </a:xfrm>
          <a:prstGeom prst="rect">
            <a:avLst/>
          </a:prstGeom>
          <a:noFill/>
        </p:spPr>
        <p:txBody>
          <a:bodyPr wrap="square" lIns="0" tIns="0" rIns="0" bIns="0">
            <a:spAutoFit/>
          </a:bodyPr>
          <a:lstStyle>
            <a:defPPr>
              <a:defRPr lang="en-US"/>
            </a:defPPr>
            <a:lvl1pPr lvl="0" defTabSz="932472" fontAlgn="base">
              <a:spcBef>
                <a:spcPct val="0"/>
              </a:spcBef>
              <a:spcAft>
                <a:spcPct val="0"/>
              </a:spcAft>
              <a:defRPr sz="1600" b="1">
                <a:ea typeface="Segoe UI" pitchFamily="34" charset="0"/>
                <a:cs typeface="Segoe UI" pitchFamily="34" charset="0"/>
              </a:defRPr>
            </a:lvl1p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Segoe UI Semibold"/>
                <a:cs typeface="Segoe UI" pitchFamily="34" charset="0"/>
              </a:rPr>
              <a:t>Summarize the meeting</a:t>
            </a:r>
          </a:p>
        </p:txBody>
      </p:sp>
      <p:sp>
        <p:nvSpPr>
          <p:cNvPr id="64" name="Text Placeholder 2">
            <a:extLst>
              <a:ext uri="{FF2B5EF4-FFF2-40B4-BE49-F238E27FC236}">
                <a16:creationId xmlns:a16="http://schemas.microsoft.com/office/drawing/2014/main" id="{8BCFE76E-C828-F500-6445-0B467488E2B3}"/>
              </a:ext>
            </a:extLst>
          </p:cNvPr>
          <p:cNvSpPr txBox="1">
            <a:spLocks/>
          </p:cNvSpPr>
          <p:nvPr/>
        </p:nvSpPr>
        <p:spPr>
          <a:xfrm>
            <a:off x="4490013" y="4690589"/>
            <a:ext cx="2982142" cy="161583"/>
          </a:xfrm>
          <a:prstGeom prst="rect">
            <a:avLst/>
          </a:prstGeom>
        </p:spPr>
        <p:txBody>
          <a:bodyPr vert="horz" wrap="square" lIns="0" tIns="0" rIns="0" bIns="0" rtlCol="0" anchor="t" anchorCtr="0">
            <a:spAutoFit/>
          </a:bodyPr>
          <a:lstStyle>
            <a:lvl1pPr marL="228600" marR="0" indent="-22860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85263">
                      <a:srgbClr val="D83B01"/>
                    </a:gs>
                    <a:gs pos="58000">
                      <a:srgbClr val="D83B01"/>
                    </a:gs>
                  </a:gsLst>
                  <a:lin ang="18600000" scaled="0"/>
                </a:gra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Pct val="90000"/>
              <a:buFont typeface="Wingdings" panose="05000000000000000000" pitchFamily="2" charset="2"/>
              <a:buNone/>
              <a:tabLst/>
              <a:defRPr/>
            </a:pPr>
            <a:r>
              <a:rPr kumimoji="0" lang="en-US" sz="1050" b="0" i="0" u="none" strike="noStrike" kern="1200" cap="none" spc="0" normalizeH="0" baseline="0" noProof="0">
                <a:ln w="3175">
                  <a:noFill/>
                </a:ln>
                <a:solidFill>
                  <a:prstClr val="black"/>
                </a:solidFill>
                <a:effectLst/>
                <a:uLnTx/>
                <a:uFillTx/>
                <a:latin typeface="Segoe UI"/>
                <a:ea typeface="+mn-ea"/>
                <a:cs typeface="Segoe UI" panose="020B0502040204020203" pitchFamily="34" charset="0"/>
              </a:rPr>
              <a:t>From the meeting recap prompt Copilot in Teams</a:t>
            </a:r>
          </a:p>
        </p:txBody>
      </p:sp>
      <p:grpSp>
        <p:nvGrpSpPr>
          <p:cNvPr id="58" name="Group 57" descr="Logo of Microsoft Teams">
            <a:extLst>
              <a:ext uri="{FF2B5EF4-FFF2-40B4-BE49-F238E27FC236}">
                <a16:creationId xmlns:a16="http://schemas.microsoft.com/office/drawing/2014/main" id="{BEBE0F6F-16E8-A978-86BD-0A29E28394A1}"/>
              </a:ext>
              <a:ext uri="{C183D7F6-B498-43B3-948B-1728B52AA6E4}">
                <adec:decorative xmlns:adec="http://schemas.microsoft.com/office/drawing/2017/decorative" val="0"/>
              </a:ext>
            </a:extLst>
          </p:cNvPr>
          <p:cNvGrpSpPr>
            <a:grpSpLocks/>
          </p:cNvGrpSpPr>
          <p:nvPr/>
        </p:nvGrpSpPr>
        <p:grpSpPr>
          <a:xfrm>
            <a:off x="7372337" y="4028484"/>
            <a:ext cx="534544" cy="534544"/>
            <a:chOff x="3125234" y="13590476"/>
            <a:chExt cx="659280" cy="659280"/>
          </a:xfrm>
        </p:grpSpPr>
        <p:sp>
          <p:nvSpPr>
            <p:cNvPr id="59" name="Rounded Rectangle 56">
              <a:extLst>
                <a:ext uri="{FF2B5EF4-FFF2-40B4-BE49-F238E27FC236}">
                  <a16:creationId xmlns:a16="http://schemas.microsoft.com/office/drawing/2014/main" id="{9966B966-54C0-6047-704C-1A8E13592E2D}"/>
                </a:ext>
              </a:extLst>
            </p:cNvPr>
            <p:cNvSpPr/>
            <p:nvPr/>
          </p:nvSpPr>
          <p:spPr bwMode="auto">
            <a:xfrm>
              <a:off x="3125234" y="13590476"/>
              <a:ext cx="659280" cy="659280"/>
            </a:xfrm>
            <a:prstGeom prst="roundRect">
              <a:avLst/>
            </a:prstGeom>
            <a:solidFill>
              <a:schemeClr val="bg1"/>
            </a:solidFill>
            <a:ln>
              <a:noFill/>
              <a:headEnd type="none" w="med" len="med"/>
              <a:tailEnd type="none" w="med" len="med"/>
            </a:ln>
            <a:effectLst>
              <a:outerShdw blurRad="127643" dist="635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pic>
          <p:nvPicPr>
            <p:cNvPr id="60" name="Graphic 59">
              <a:extLst>
                <a:ext uri="{FF2B5EF4-FFF2-40B4-BE49-F238E27FC236}">
                  <a16:creationId xmlns:a16="http://schemas.microsoft.com/office/drawing/2014/main" id="{E6C3AB40-9201-BC31-4253-D90E8B194BE9}"/>
                </a:ext>
              </a:extLst>
            </p:cNvPr>
            <p:cNvPicPr>
              <a:picLocks noChangeAspect="1"/>
            </p:cNvPicPr>
            <p:nvPr/>
          </p:nvPicPr>
          <p:blipFill>
            <a:blip r:embed="rId13" cstate="screen">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3229606" y="13694555"/>
              <a:ext cx="451120" cy="451118"/>
            </a:xfrm>
            <a:prstGeom prst="rect">
              <a:avLst/>
            </a:prstGeom>
          </p:spPr>
        </p:pic>
      </p:grpSp>
      <p:sp>
        <p:nvSpPr>
          <p:cNvPr id="68" name="Rectangle: Rounded Corners 6">
            <a:extLst>
              <a:ext uri="{FF2B5EF4-FFF2-40B4-BE49-F238E27FC236}">
                <a16:creationId xmlns:a16="http://schemas.microsoft.com/office/drawing/2014/main" id="{D6F7FCEE-EB2B-3669-15DE-66F1C02836EA}"/>
              </a:ext>
              <a:ext uri="{C183D7F6-B498-43B3-948B-1728B52AA6E4}">
                <adec:decorative xmlns:adec="http://schemas.microsoft.com/office/drawing/2017/decorative" val="1"/>
              </a:ext>
            </a:extLst>
          </p:cNvPr>
          <p:cNvSpPr/>
          <p:nvPr/>
        </p:nvSpPr>
        <p:spPr bwMode="auto">
          <a:xfrm>
            <a:off x="4484614" y="5292771"/>
            <a:ext cx="2992940" cy="964873"/>
          </a:xfrm>
          <a:prstGeom prst="roundRect">
            <a:avLst>
              <a:gd name="adj" fmla="val 8425"/>
            </a:avLst>
          </a:prstGeom>
          <a:solidFill>
            <a:schemeClr val="bg1"/>
          </a:solidFill>
          <a:ln w="25400">
            <a:gradFill>
              <a:gsLst>
                <a:gs pos="37000">
                  <a:srgbClr val="464FEB"/>
                </a:gs>
                <a:gs pos="69000">
                  <a:srgbClr val="47CFFA"/>
                </a:gs>
                <a:gs pos="91000">
                  <a:srgbClr val="B47CF8"/>
                </a:gs>
              </a:gsLst>
              <a:lin ang="3600000" scaled="0"/>
            </a:gradFill>
          </a:ln>
          <a:effectLst>
            <a:outerShdw blurRad="300618" dist="16429" dir="2700000" algn="tl" rotWithShape="0">
              <a:prstClr val="black">
                <a:alpha val="11839"/>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69" name="Title 1">
            <a:extLst>
              <a:ext uri="{FF2B5EF4-FFF2-40B4-BE49-F238E27FC236}">
                <a16:creationId xmlns:a16="http://schemas.microsoft.com/office/drawing/2014/main" id="{02B7DB50-9D13-C875-21DF-DB097EAB8DB2}"/>
              </a:ext>
            </a:extLst>
          </p:cNvPr>
          <p:cNvSpPr txBox="1">
            <a:spLocks/>
          </p:cNvSpPr>
          <p:nvPr/>
        </p:nvSpPr>
        <p:spPr>
          <a:xfrm>
            <a:off x="4613434" y="5621319"/>
            <a:ext cx="2735299" cy="307777"/>
          </a:xfrm>
          <a:prstGeom prst="rect">
            <a:avLst/>
          </a:prstGeom>
          <a:noFill/>
        </p:spPr>
        <p:txBody>
          <a:bodyPr vert="horz" wrap="square" lIns="0" tIns="0" rIns="0" bIns="0" rtlCol="0" anchor="ctr">
            <a:spAutoFit/>
          </a:bodyPr>
          <a:lstStyle>
            <a:lvl1pPr algn="l" defTabSz="2402409" rtl="0" eaLnBrk="1" latinLnBrk="0" hangingPunct="1">
              <a:lnSpc>
                <a:spcPct val="100000"/>
              </a:lnSpc>
              <a:spcBef>
                <a:spcPct val="0"/>
              </a:spcBef>
              <a:buNone/>
              <a:defRPr lang="en-US" sz="9272" b="0" kern="1200" cap="none" spc="-129" baseline="0" dirty="0" smtClean="0">
                <a:ln w="3175">
                  <a:noFill/>
                </a:ln>
                <a:solidFill>
                  <a:schemeClr val="tx1"/>
                </a:solidFill>
                <a:effectLst/>
                <a:latin typeface="+mj-lt"/>
                <a:ea typeface="+mn-ea"/>
                <a:cs typeface="Segoe UI" pitchFamily="34" charset="0"/>
              </a:defRPr>
            </a:lvl1p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w="3175">
                  <a:noFill/>
                </a:ln>
                <a:gradFill>
                  <a:gsLst>
                    <a:gs pos="0">
                      <a:srgbClr val="1264B1"/>
                    </a:gs>
                    <a:gs pos="100000">
                      <a:srgbClr val="944DCF"/>
                    </a:gs>
                  </a:gsLst>
                  <a:lin ang="0" scaled="1"/>
                </a:gradFill>
                <a:effectLst/>
                <a:uLnTx/>
                <a:uFillTx/>
                <a:latin typeface="Segoe UI Semibold"/>
                <a:ea typeface="+mn-ea"/>
                <a:cs typeface="Segoe UI" pitchFamily="34" charset="0"/>
              </a:rPr>
              <a:t>Summarize the meeting </a:t>
            </a:r>
            <a:r>
              <a:rPr kumimoji="0" lang="en-US" sz="1000" b="0" i="0" u="none" strike="noStrike" kern="1200" cap="none" spc="0" normalizeH="0" baseline="0" noProof="0">
                <a:ln w="3175">
                  <a:noFill/>
                </a:ln>
                <a:solidFill>
                  <a:prstClr val="black"/>
                </a:solidFill>
                <a:effectLst/>
                <a:uLnTx/>
                <a:uFillTx/>
                <a:latin typeface="Segoe UI"/>
                <a:ea typeface="+mn-ea"/>
                <a:cs typeface="Segoe UI" pitchFamily="34" charset="0"/>
              </a:rPr>
              <a:t>and list the action items discussed and their current status.</a:t>
            </a:r>
          </a:p>
        </p:txBody>
      </p:sp>
      <p:sp>
        <p:nvSpPr>
          <p:cNvPr id="70" name="TextBox 69">
            <a:extLst>
              <a:ext uri="{FF2B5EF4-FFF2-40B4-BE49-F238E27FC236}">
                <a16:creationId xmlns:a16="http://schemas.microsoft.com/office/drawing/2014/main" id="{31A12B41-CFC3-3576-5B82-8C2E99382925}"/>
              </a:ext>
            </a:extLst>
          </p:cNvPr>
          <p:cNvSpPr txBox="1"/>
          <p:nvPr/>
        </p:nvSpPr>
        <p:spPr>
          <a:xfrm>
            <a:off x="8229191" y="4440281"/>
            <a:ext cx="2982142" cy="215444"/>
          </a:xfrm>
          <a:prstGeom prst="rect">
            <a:avLst/>
          </a:prstGeom>
          <a:noFill/>
        </p:spPr>
        <p:txBody>
          <a:bodyPr wrap="square" lIns="0" tIns="0" rIns="0" bIns="0">
            <a:spAutoFit/>
          </a:bodyPr>
          <a:lstStyle>
            <a:defPPr>
              <a:defRPr lang="en-US"/>
            </a:defPPr>
            <a:lvl1pPr lvl="0" defTabSz="932472" fontAlgn="base">
              <a:spcBef>
                <a:spcPct val="0"/>
              </a:spcBef>
              <a:spcAft>
                <a:spcPct val="0"/>
              </a:spcAft>
              <a:defRPr sz="1600" b="1">
                <a:ea typeface="Segoe UI" pitchFamily="34" charset="0"/>
                <a:cs typeface="Segoe UI" pitchFamily="34" charset="0"/>
              </a:defRPr>
            </a:lvl1p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Segoe UI Semibold"/>
                <a:cs typeface="Segoe UI" pitchFamily="34" charset="0"/>
              </a:rPr>
              <a:t>Create the proposal</a:t>
            </a:r>
          </a:p>
        </p:txBody>
      </p:sp>
      <p:sp>
        <p:nvSpPr>
          <p:cNvPr id="71" name="Text Placeholder 2">
            <a:extLst>
              <a:ext uri="{FF2B5EF4-FFF2-40B4-BE49-F238E27FC236}">
                <a16:creationId xmlns:a16="http://schemas.microsoft.com/office/drawing/2014/main" id="{9071B72B-C8D0-0B00-CE6A-95F9493292C3}"/>
              </a:ext>
            </a:extLst>
          </p:cNvPr>
          <p:cNvSpPr txBox="1">
            <a:spLocks/>
          </p:cNvSpPr>
          <p:nvPr/>
        </p:nvSpPr>
        <p:spPr>
          <a:xfrm>
            <a:off x="8229191" y="4690589"/>
            <a:ext cx="2982142" cy="161583"/>
          </a:xfrm>
          <a:prstGeom prst="rect">
            <a:avLst/>
          </a:prstGeom>
        </p:spPr>
        <p:txBody>
          <a:bodyPr vert="horz" wrap="square" lIns="0" tIns="0" rIns="0" bIns="0" rtlCol="0" anchor="t" anchorCtr="0">
            <a:spAutoFit/>
          </a:bodyPr>
          <a:lstStyle>
            <a:lvl1pPr marL="228600" marR="0" indent="-22860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85263">
                      <a:srgbClr val="D83B01"/>
                    </a:gs>
                    <a:gs pos="58000">
                      <a:srgbClr val="D83B01"/>
                    </a:gs>
                  </a:gsLst>
                  <a:lin ang="18600000" scaled="0"/>
                </a:gra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Pct val="90000"/>
              <a:buFont typeface="Wingdings" panose="05000000000000000000" pitchFamily="2" charset="2"/>
              <a:buNone/>
              <a:tabLst/>
              <a:defRPr/>
            </a:pPr>
            <a:r>
              <a:rPr kumimoji="0" lang="en-US" sz="1050" b="0" i="0" u="none" strike="noStrike" kern="1200" cap="none" spc="0" normalizeH="0" baseline="0" noProof="0">
                <a:ln w="3175">
                  <a:noFill/>
                </a:ln>
                <a:solidFill>
                  <a:prstClr val="black"/>
                </a:solidFill>
                <a:effectLst/>
                <a:uLnTx/>
                <a:uFillTx/>
                <a:latin typeface="Segoe UI"/>
                <a:ea typeface="+mn-ea"/>
                <a:cs typeface="Segoe UI" panose="020B0502040204020203" pitchFamily="34" charset="0"/>
              </a:rPr>
              <a:t>Starting with a new document prompt Copilot</a:t>
            </a:r>
          </a:p>
        </p:txBody>
      </p:sp>
      <p:grpSp>
        <p:nvGrpSpPr>
          <p:cNvPr id="84" name="Group 83" descr="Logo of Microsoft Word">
            <a:extLst>
              <a:ext uri="{FF2B5EF4-FFF2-40B4-BE49-F238E27FC236}">
                <a16:creationId xmlns:a16="http://schemas.microsoft.com/office/drawing/2014/main" id="{DD8F540E-ADE9-702C-F2B1-CC1F5B9D2E38}"/>
              </a:ext>
              <a:ext uri="{C183D7F6-B498-43B3-948B-1728B52AA6E4}">
                <adec:decorative xmlns:adec="http://schemas.microsoft.com/office/drawing/2017/decorative" val="0"/>
              </a:ext>
            </a:extLst>
          </p:cNvPr>
          <p:cNvGrpSpPr>
            <a:grpSpLocks/>
          </p:cNvGrpSpPr>
          <p:nvPr/>
        </p:nvGrpSpPr>
        <p:grpSpPr>
          <a:xfrm>
            <a:off x="11118807" y="4026755"/>
            <a:ext cx="534543" cy="534543"/>
            <a:chOff x="5006422" y="10181153"/>
            <a:chExt cx="659280" cy="659280"/>
          </a:xfrm>
        </p:grpSpPr>
        <p:sp>
          <p:nvSpPr>
            <p:cNvPr id="88" name="Rounded Rectangle 46">
              <a:extLst>
                <a:ext uri="{FF2B5EF4-FFF2-40B4-BE49-F238E27FC236}">
                  <a16:creationId xmlns:a16="http://schemas.microsoft.com/office/drawing/2014/main" id="{7E26656D-975C-965E-4F52-CE943744183A}"/>
                </a:ext>
              </a:extLst>
            </p:cNvPr>
            <p:cNvSpPr/>
            <p:nvPr/>
          </p:nvSpPr>
          <p:spPr bwMode="auto">
            <a:xfrm>
              <a:off x="5006422" y="10181153"/>
              <a:ext cx="659280" cy="659280"/>
            </a:xfrm>
            <a:prstGeom prst="roundRect">
              <a:avLst/>
            </a:prstGeom>
            <a:solidFill>
              <a:schemeClr val="bg1"/>
            </a:solidFill>
            <a:ln>
              <a:noFill/>
              <a:headEnd type="none" w="med" len="med"/>
              <a:tailEnd type="none" w="med" len="med"/>
            </a:ln>
            <a:effectLst>
              <a:outerShdw blurRad="127643" dist="635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pic>
          <p:nvPicPr>
            <p:cNvPr id="89" name="Graphic 88">
              <a:extLst>
                <a:ext uri="{FF2B5EF4-FFF2-40B4-BE49-F238E27FC236}">
                  <a16:creationId xmlns:a16="http://schemas.microsoft.com/office/drawing/2014/main" id="{45458FB4-B5D2-79D4-3CA2-2505862C5C91}"/>
                </a:ext>
              </a:extLst>
            </p:cNvPr>
            <p:cNvPicPr>
              <a:picLocks noChangeAspect="1"/>
            </p:cNvPicPr>
            <p:nvPr/>
          </p:nvPicPr>
          <p:blipFill rotWithShape="1">
            <a:blip r:embed="rId15" cstate="screen">
              <a:extLst>
                <a:ext uri="{28A0092B-C50C-407E-A947-70E740481C1C}">
                  <a14:useLocalDpi xmlns:a14="http://schemas.microsoft.com/office/drawing/2010/main"/>
                </a:ext>
                <a:ext uri="{96DAC541-7B7A-43D3-8B79-37D633B846F1}">
                  <asvg:svgBlip xmlns:asvg="http://schemas.microsoft.com/office/drawing/2016/SVG/main" r:embed="rId16"/>
                </a:ext>
              </a:extLst>
            </a:blip>
            <a:srcRect l="26279" t="26853" r="22699" b="26853"/>
            <a:stretch/>
          </p:blipFill>
          <p:spPr>
            <a:xfrm>
              <a:off x="5112857" y="10308272"/>
              <a:ext cx="446412" cy="405040"/>
            </a:xfrm>
            <a:prstGeom prst="rect">
              <a:avLst/>
            </a:prstGeom>
          </p:spPr>
        </p:pic>
      </p:grpSp>
      <p:sp>
        <p:nvSpPr>
          <p:cNvPr id="78" name="Rectangle: Rounded Corners 6">
            <a:extLst>
              <a:ext uri="{FF2B5EF4-FFF2-40B4-BE49-F238E27FC236}">
                <a16:creationId xmlns:a16="http://schemas.microsoft.com/office/drawing/2014/main" id="{FE6D964C-7D63-A39A-0628-7C97AC2FE2CF}"/>
              </a:ext>
              <a:ext uri="{C183D7F6-B498-43B3-948B-1728B52AA6E4}">
                <adec:decorative xmlns:adec="http://schemas.microsoft.com/office/drawing/2017/decorative" val="1"/>
              </a:ext>
            </a:extLst>
          </p:cNvPr>
          <p:cNvSpPr/>
          <p:nvPr/>
        </p:nvSpPr>
        <p:spPr bwMode="auto">
          <a:xfrm>
            <a:off x="8211503" y="5272287"/>
            <a:ext cx="3017520" cy="1005840"/>
          </a:xfrm>
          <a:prstGeom prst="roundRect">
            <a:avLst>
              <a:gd name="adj" fmla="val 8425"/>
            </a:avLst>
          </a:prstGeom>
          <a:solidFill>
            <a:schemeClr val="bg1"/>
          </a:solidFill>
          <a:ln w="25400">
            <a:gradFill>
              <a:gsLst>
                <a:gs pos="37000">
                  <a:srgbClr val="464FEB"/>
                </a:gs>
                <a:gs pos="69000">
                  <a:srgbClr val="47CFFA"/>
                </a:gs>
                <a:gs pos="91000">
                  <a:srgbClr val="B47CF8"/>
                </a:gs>
              </a:gsLst>
              <a:lin ang="3600000" scaled="0"/>
            </a:gradFill>
          </a:ln>
          <a:effectLst>
            <a:outerShdw blurRad="300618" dist="16429" dir="2700000" algn="tl" rotWithShape="0">
              <a:prstClr val="black">
                <a:alpha val="11839"/>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82" name="Title 1">
            <a:extLst>
              <a:ext uri="{FF2B5EF4-FFF2-40B4-BE49-F238E27FC236}">
                <a16:creationId xmlns:a16="http://schemas.microsoft.com/office/drawing/2014/main" id="{73EA53D6-2B78-E340-98FF-DE04EBC46241}"/>
              </a:ext>
            </a:extLst>
          </p:cNvPr>
          <p:cNvSpPr txBox="1">
            <a:spLocks/>
          </p:cNvSpPr>
          <p:nvPr/>
        </p:nvSpPr>
        <p:spPr>
          <a:xfrm>
            <a:off x="8352613" y="5621319"/>
            <a:ext cx="2735299" cy="307777"/>
          </a:xfrm>
          <a:prstGeom prst="rect">
            <a:avLst/>
          </a:prstGeom>
        </p:spPr>
        <p:txBody>
          <a:bodyPr vert="horz" wrap="square" lIns="0" tIns="0" rIns="0" bIns="0" rtlCol="0" anchor="ctr">
            <a:spAutoFit/>
          </a:bodyPr>
          <a:lstStyle>
            <a:lvl1pPr algn="l" defTabSz="2402409" rtl="0" eaLnBrk="1" latinLnBrk="0" hangingPunct="1">
              <a:lnSpc>
                <a:spcPct val="100000"/>
              </a:lnSpc>
              <a:spcBef>
                <a:spcPct val="0"/>
              </a:spcBef>
              <a:buNone/>
              <a:defRPr lang="en-US" sz="9272" b="0" kern="1200" cap="none" spc="-129" baseline="0" dirty="0" smtClean="0">
                <a:ln w="3175">
                  <a:noFill/>
                </a:ln>
                <a:solidFill>
                  <a:schemeClr val="tx1"/>
                </a:solidFill>
                <a:effectLst/>
                <a:latin typeface="+mj-lt"/>
                <a:ea typeface="+mn-ea"/>
                <a:cs typeface="Segoe UI" pitchFamily="34" charset="0"/>
              </a:defRPr>
            </a:lvl1p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w="3175">
                  <a:noFill/>
                </a:ln>
                <a:gradFill>
                  <a:gsLst>
                    <a:gs pos="0">
                      <a:srgbClr val="1264B1"/>
                    </a:gs>
                    <a:gs pos="100000">
                      <a:srgbClr val="944DCF"/>
                    </a:gs>
                  </a:gsLst>
                  <a:lin ang="0" scaled="1"/>
                </a:gradFill>
                <a:effectLst/>
                <a:uLnTx/>
                <a:uFillTx/>
                <a:latin typeface="Segoe UI Semibold"/>
                <a:ea typeface="+mn-ea"/>
                <a:cs typeface="Segoe UI" pitchFamily="34" charset="0"/>
              </a:rPr>
              <a:t>Create a proposal based on </a:t>
            </a:r>
            <a:r>
              <a:rPr kumimoji="0" lang="en-US" sz="1000" b="0" i="0" u="sng" strike="noStrike" kern="1200" cap="none" spc="0" normalizeH="0" baseline="0" noProof="0">
                <a:ln w="3175">
                  <a:noFill/>
                </a:ln>
                <a:solidFill>
                  <a:srgbClr val="0078D4"/>
                </a:solidFill>
                <a:effectLst/>
                <a:uLnTx/>
                <a:uFillTx/>
                <a:latin typeface="Segoe UI"/>
                <a:ea typeface="+mn-ea"/>
                <a:cs typeface="Segoe UI" pitchFamily="34" charset="0"/>
              </a:rPr>
              <a:t>Contoso Sales Presentation.pptx </a:t>
            </a:r>
            <a:r>
              <a:rPr kumimoji="0" lang="en-US" sz="1000" b="0" i="0" u="none" strike="noStrike" kern="1200" cap="none" spc="0" normalizeH="0" baseline="0" noProof="0">
                <a:ln w="3175">
                  <a:noFill/>
                </a:ln>
                <a:solidFill>
                  <a:prstClr val="black"/>
                </a:solidFill>
                <a:effectLst/>
                <a:uLnTx/>
                <a:uFillTx/>
                <a:latin typeface="Segoe UI"/>
                <a:ea typeface="+mn-ea"/>
                <a:cs typeface="Segoe UI" pitchFamily="34" charset="0"/>
              </a:rPr>
              <a:t>and </a:t>
            </a:r>
            <a:r>
              <a:rPr kumimoji="0" lang="en-US" sz="1000" b="0" i="0" u="sng" strike="noStrike" kern="1200" cap="none" spc="0" normalizeH="0" baseline="0" noProof="0">
                <a:ln w="3175">
                  <a:noFill/>
                </a:ln>
                <a:solidFill>
                  <a:srgbClr val="0078D4"/>
                </a:solidFill>
                <a:effectLst/>
                <a:uLnTx/>
                <a:uFillTx/>
                <a:latin typeface="Segoe UI"/>
                <a:ea typeface="+mn-ea"/>
                <a:cs typeface="Segoe UI" pitchFamily="34" charset="0"/>
              </a:rPr>
              <a:t>Sales Meeting Notes.docx.</a:t>
            </a:r>
          </a:p>
        </p:txBody>
      </p:sp>
    </p:spTree>
    <p:extLst>
      <p:ext uri="{BB962C8B-B14F-4D97-AF65-F5344CB8AC3E}">
        <p14:creationId xmlns:p14="http://schemas.microsoft.com/office/powerpoint/2010/main" val="2503443202"/>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9">
            <a:extLst>
              <a:ext uri="{FF2B5EF4-FFF2-40B4-BE49-F238E27FC236}">
                <a16:creationId xmlns:a16="http://schemas.microsoft.com/office/drawing/2014/main" id="{FEA2A9EB-F81F-2175-A9D3-55EA7DF0AAC3}"/>
              </a:ext>
            </a:extLst>
          </p:cNvPr>
          <p:cNvSpPr>
            <a:spLocks noGrp="1"/>
          </p:cNvSpPr>
          <p:nvPr>
            <p:ph type="title"/>
          </p:nvPr>
        </p:nvSpPr>
        <p:spPr>
          <a:xfrm>
            <a:off x="588263" y="457200"/>
            <a:ext cx="11018520" cy="984885"/>
          </a:xfrm>
          <a:noFill/>
        </p:spPr>
        <p:txBody>
          <a:bodyPr wrap="square">
            <a:spAutoFit/>
          </a:bodyPr>
          <a:lstStyle/>
          <a:p>
            <a:pPr defTabSz="914400"/>
            <a:r>
              <a:rPr lang="en-US" sz="3200">
                <a:gradFill flip="none" rotWithShape="1">
                  <a:gsLst>
                    <a:gs pos="50000">
                      <a:srgbClr val="8661C5"/>
                    </a:gs>
                    <a:gs pos="0">
                      <a:srgbClr val="3E76D4"/>
                    </a:gs>
                    <a:gs pos="100000">
                      <a:srgbClr val="C73ECC"/>
                    </a:gs>
                  </a:gsLst>
                  <a:lin ang="2700000" scaled="1"/>
                  <a:tileRect/>
                </a:gradFill>
                <a:cs typeface="+mn-cs"/>
              </a:rPr>
              <a:t>Marketing:</a:t>
            </a:r>
            <a:br>
              <a:rPr lang="en-US" sz="3200">
                <a:gradFill flip="none" rotWithShape="1">
                  <a:gsLst>
                    <a:gs pos="50000">
                      <a:srgbClr val="8661C5"/>
                    </a:gs>
                    <a:gs pos="0">
                      <a:srgbClr val="3E76D4"/>
                    </a:gs>
                    <a:gs pos="100000">
                      <a:srgbClr val="C73ECC"/>
                    </a:gs>
                  </a:gsLst>
                  <a:lin ang="2700000" scaled="1"/>
                  <a:tileRect/>
                </a:gradFill>
                <a:cs typeface="+mn-cs"/>
              </a:rPr>
            </a:br>
            <a:r>
              <a:rPr lang="en-US" sz="3200">
                <a:gradFill flip="none" rotWithShape="1">
                  <a:gsLst>
                    <a:gs pos="50000">
                      <a:srgbClr val="8661C5"/>
                    </a:gs>
                    <a:gs pos="0">
                      <a:srgbClr val="3E76D4"/>
                    </a:gs>
                    <a:gs pos="100000">
                      <a:srgbClr val="C73ECC"/>
                    </a:gs>
                  </a:gsLst>
                  <a:lin ang="2700000" scaled="1"/>
                  <a:tileRect/>
                </a:gradFill>
                <a:cs typeface="+mn-cs"/>
              </a:rPr>
              <a:t>Create a marketing pitch in record time </a:t>
            </a:r>
            <a:endParaRPr lang="en-IN" sz="3200">
              <a:gradFill flip="none" rotWithShape="1">
                <a:gsLst>
                  <a:gs pos="50000">
                    <a:srgbClr val="8661C5"/>
                  </a:gs>
                  <a:gs pos="0">
                    <a:srgbClr val="3E76D4"/>
                  </a:gs>
                  <a:gs pos="100000">
                    <a:srgbClr val="C73ECC"/>
                  </a:gs>
                </a:gsLst>
                <a:lin ang="2700000" scaled="1"/>
                <a:tileRect/>
              </a:gradFill>
              <a:cs typeface="+mn-cs"/>
            </a:endParaRPr>
          </a:p>
        </p:txBody>
      </p:sp>
      <p:pic>
        <p:nvPicPr>
          <p:cNvPr id="2" name="Picture 2" descr="Microsoft Copilot logo">
            <a:extLst>
              <a:ext uri="{FF2B5EF4-FFF2-40B4-BE49-F238E27FC236}">
                <a16:creationId xmlns:a16="http://schemas.microsoft.com/office/drawing/2014/main" id="{BCE18766-2253-7BE3-BD09-F91C0E4CFADA}"/>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1121016" y="138046"/>
            <a:ext cx="914400" cy="914400"/>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3">
            <a:extLst>
              <a:ext uri="{FF2B5EF4-FFF2-40B4-BE49-F238E27FC236}">
                <a16:creationId xmlns:a16="http://schemas.microsoft.com/office/drawing/2014/main" id="{55E83F56-7E93-22A8-F314-079284EDFCB8}"/>
              </a:ext>
              <a:ext uri="{C183D7F6-B498-43B3-948B-1728B52AA6E4}">
                <adec:decorative xmlns:adec="http://schemas.microsoft.com/office/drawing/2017/decorative" val="1"/>
              </a:ext>
            </a:extLst>
          </p:cNvPr>
          <p:cNvGrpSpPr/>
          <p:nvPr/>
        </p:nvGrpSpPr>
        <p:grpSpPr>
          <a:xfrm>
            <a:off x="0" y="1672999"/>
            <a:ext cx="12188952" cy="4713514"/>
            <a:chOff x="0" y="1672999"/>
            <a:chExt cx="12188952" cy="4713514"/>
          </a:xfrm>
        </p:grpSpPr>
        <p:sp>
          <p:nvSpPr>
            <p:cNvPr id="5" name="Rectangle: Rounded Corners 6">
              <a:extLst>
                <a:ext uri="{FF2B5EF4-FFF2-40B4-BE49-F238E27FC236}">
                  <a16:creationId xmlns:a16="http://schemas.microsoft.com/office/drawing/2014/main" id="{65CF0D95-E888-6178-8669-9FADC5010DF0}"/>
                </a:ext>
                <a:ext uri="{C183D7F6-B498-43B3-948B-1728B52AA6E4}">
                  <adec:decorative xmlns:adec="http://schemas.microsoft.com/office/drawing/2017/decorative" val="1"/>
                </a:ext>
              </a:extLst>
            </p:cNvPr>
            <p:cNvSpPr>
              <a:spLocks/>
            </p:cNvSpPr>
            <p:nvPr/>
          </p:nvSpPr>
          <p:spPr bwMode="auto">
            <a:xfrm>
              <a:off x="588263" y="1715723"/>
              <a:ext cx="3315412" cy="2097087"/>
            </a:xfrm>
            <a:prstGeom prst="round2SameRect">
              <a:avLst>
                <a:gd name="adj1" fmla="val 0"/>
                <a:gd name="adj2" fmla="val 7267"/>
              </a:avLst>
            </a:prstGeom>
            <a:solidFill>
              <a:schemeClr val="bg1">
                <a:alpha val="73444"/>
              </a:schemeClr>
            </a:solidFill>
            <a:ln w="12700">
              <a:solidFill>
                <a:schemeClr val="bg1"/>
              </a:solid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6" name="Rectangle: Rounded Corners 6">
              <a:extLst>
                <a:ext uri="{FF2B5EF4-FFF2-40B4-BE49-F238E27FC236}">
                  <a16:creationId xmlns:a16="http://schemas.microsoft.com/office/drawing/2014/main" id="{0B999341-8A71-5E66-7AD8-BBA627D99D26}"/>
                </a:ext>
                <a:ext uri="{C183D7F6-B498-43B3-948B-1728B52AA6E4}">
                  <adec:decorative xmlns:adec="http://schemas.microsoft.com/office/drawing/2017/decorative" val="1"/>
                </a:ext>
              </a:extLst>
            </p:cNvPr>
            <p:cNvSpPr>
              <a:spLocks/>
            </p:cNvSpPr>
            <p:nvPr/>
          </p:nvSpPr>
          <p:spPr bwMode="auto">
            <a:xfrm>
              <a:off x="4323378" y="1715723"/>
              <a:ext cx="3315412" cy="2097087"/>
            </a:xfrm>
            <a:prstGeom prst="round2SameRect">
              <a:avLst>
                <a:gd name="adj1" fmla="val 0"/>
                <a:gd name="adj2" fmla="val 7267"/>
              </a:avLst>
            </a:prstGeom>
            <a:solidFill>
              <a:schemeClr val="bg1">
                <a:alpha val="73444"/>
              </a:schemeClr>
            </a:solidFill>
            <a:ln w="12700">
              <a:solidFill>
                <a:schemeClr val="bg1"/>
              </a:solid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1" name="Rectangle: Rounded Corners 6">
              <a:extLst>
                <a:ext uri="{FF2B5EF4-FFF2-40B4-BE49-F238E27FC236}">
                  <a16:creationId xmlns:a16="http://schemas.microsoft.com/office/drawing/2014/main" id="{1F38D617-E191-1F76-7E42-585EC3AC7367}"/>
                </a:ext>
                <a:ext uri="{C183D7F6-B498-43B3-948B-1728B52AA6E4}">
                  <adec:decorative xmlns:adec="http://schemas.microsoft.com/office/drawing/2017/decorative" val="1"/>
                </a:ext>
              </a:extLst>
            </p:cNvPr>
            <p:cNvSpPr>
              <a:spLocks/>
            </p:cNvSpPr>
            <p:nvPr/>
          </p:nvSpPr>
          <p:spPr bwMode="auto">
            <a:xfrm>
              <a:off x="8062557" y="1687513"/>
              <a:ext cx="3315412" cy="2097087"/>
            </a:xfrm>
            <a:prstGeom prst="round2SameRect">
              <a:avLst>
                <a:gd name="adj1" fmla="val 0"/>
                <a:gd name="adj2" fmla="val 7267"/>
              </a:avLst>
            </a:prstGeom>
            <a:solidFill>
              <a:schemeClr val="bg1">
                <a:alpha val="73444"/>
              </a:schemeClr>
            </a:solidFill>
            <a:ln w="12700">
              <a:solidFill>
                <a:schemeClr val="bg1"/>
              </a:solid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2" name="Rectangle: Rounded Corners 3">
              <a:extLst>
                <a:ext uri="{FF2B5EF4-FFF2-40B4-BE49-F238E27FC236}">
                  <a16:creationId xmlns:a16="http://schemas.microsoft.com/office/drawing/2014/main" id="{9B604777-A2A3-6237-4BFF-44745EF0722D}"/>
                </a:ext>
                <a:ext uri="{C183D7F6-B498-43B3-948B-1728B52AA6E4}">
                  <adec:decorative xmlns:adec="http://schemas.microsoft.com/office/drawing/2017/decorative" val="1"/>
                </a:ext>
              </a:extLst>
            </p:cNvPr>
            <p:cNvSpPr/>
            <p:nvPr/>
          </p:nvSpPr>
          <p:spPr bwMode="auto">
            <a:xfrm>
              <a:off x="0" y="1672999"/>
              <a:ext cx="12188952" cy="45719"/>
            </a:xfrm>
            <a:prstGeom prst="roundRect">
              <a:avLst>
                <a:gd name="adj" fmla="val 11366"/>
              </a:avLst>
            </a:prstGeom>
            <a:gradFill flip="none" rotWithShape="1">
              <a:gsLst>
                <a:gs pos="0">
                  <a:srgbClr val="0F6CBD"/>
                </a:gs>
                <a:gs pos="100000">
                  <a:srgbClr val="9F51DE"/>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Segoe UI" pitchFamily="34" charset="0"/>
              </a:endParaRPr>
            </a:p>
          </p:txBody>
        </p:sp>
        <p:sp>
          <p:nvSpPr>
            <p:cNvPr id="23" name="Rectangle: Rounded Corners 6">
              <a:extLst>
                <a:ext uri="{FF2B5EF4-FFF2-40B4-BE49-F238E27FC236}">
                  <a16:creationId xmlns:a16="http://schemas.microsoft.com/office/drawing/2014/main" id="{CD23488D-540D-FFDA-813D-45263CCCBD47}"/>
                </a:ext>
                <a:ext uri="{C183D7F6-B498-43B3-948B-1728B52AA6E4}">
                  <adec:decorative xmlns:adec="http://schemas.microsoft.com/office/drawing/2017/decorative" val="1"/>
                </a:ext>
              </a:extLst>
            </p:cNvPr>
            <p:cNvSpPr>
              <a:spLocks/>
            </p:cNvSpPr>
            <p:nvPr/>
          </p:nvSpPr>
          <p:spPr bwMode="auto">
            <a:xfrm>
              <a:off x="588263" y="4289426"/>
              <a:ext cx="3315412" cy="2097087"/>
            </a:xfrm>
            <a:prstGeom prst="round2SameRect">
              <a:avLst>
                <a:gd name="adj1" fmla="val 0"/>
                <a:gd name="adj2" fmla="val 7267"/>
              </a:avLst>
            </a:prstGeom>
            <a:solidFill>
              <a:schemeClr val="bg1">
                <a:alpha val="73444"/>
              </a:schemeClr>
            </a:solidFill>
            <a:ln w="12700">
              <a:solidFill>
                <a:schemeClr val="bg1"/>
              </a:solid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4" name="Rectangle: Rounded Corners 6">
              <a:extLst>
                <a:ext uri="{FF2B5EF4-FFF2-40B4-BE49-F238E27FC236}">
                  <a16:creationId xmlns:a16="http://schemas.microsoft.com/office/drawing/2014/main" id="{BFE58DFC-45BA-1EB4-16E7-A1DCF7A1E85D}"/>
                </a:ext>
                <a:ext uri="{C183D7F6-B498-43B3-948B-1728B52AA6E4}">
                  <adec:decorative xmlns:adec="http://schemas.microsoft.com/office/drawing/2017/decorative" val="1"/>
                </a:ext>
              </a:extLst>
            </p:cNvPr>
            <p:cNvSpPr>
              <a:spLocks/>
            </p:cNvSpPr>
            <p:nvPr/>
          </p:nvSpPr>
          <p:spPr bwMode="auto">
            <a:xfrm>
              <a:off x="4323378" y="4289426"/>
              <a:ext cx="3315412" cy="2097087"/>
            </a:xfrm>
            <a:prstGeom prst="round2SameRect">
              <a:avLst>
                <a:gd name="adj1" fmla="val 0"/>
                <a:gd name="adj2" fmla="val 7267"/>
              </a:avLst>
            </a:prstGeom>
            <a:solidFill>
              <a:schemeClr val="bg1">
                <a:alpha val="73444"/>
              </a:schemeClr>
            </a:solidFill>
            <a:ln w="12700">
              <a:solidFill>
                <a:schemeClr val="bg1"/>
              </a:solid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5" name="Rectangle: Rounded Corners 6">
              <a:extLst>
                <a:ext uri="{FF2B5EF4-FFF2-40B4-BE49-F238E27FC236}">
                  <a16:creationId xmlns:a16="http://schemas.microsoft.com/office/drawing/2014/main" id="{7A4E09E8-235A-B968-DD3D-1B2DA7954ADB}"/>
                </a:ext>
                <a:ext uri="{C183D7F6-B498-43B3-948B-1728B52AA6E4}">
                  <adec:decorative xmlns:adec="http://schemas.microsoft.com/office/drawing/2017/decorative" val="1"/>
                </a:ext>
              </a:extLst>
            </p:cNvPr>
            <p:cNvSpPr>
              <a:spLocks/>
            </p:cNvSpPr>
            <p:nvPr/>
          </p:nvSpPr>
          <p:spPr bwMode="auto">
            <a:xfrm>
              <a:off x="8062557" y="4289426"/>
              <a:ext cx="3315412" cy="2097087"/>
            </a:xfrm>
            <a:prstGeom prst="round2SameRect">
              <a:avLst>
                <a:gd name="adj1" fmla="val 0"/>
                <a:gd name="adj2" fmla="val 7267"/>
              </a:avLst>
            </a:prstGeom>
            <a:solidFill>
              <a:schemeClr val="bg1">
                <a:alpha val="73444"/>
              </a:schemeClr>
            </a:solidFill>
            <a:ln w="12700">
              <a:solidFill>
                <a:schemeClr val="bg1"/>
              </a:solid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7" name="Rectangle: Rounded Corners 3">
              <a:extLst>
                <a:ext uri="{FF2B5EF4-FFF2-40B4-BE49-F238E27FC236}">
                  <a16:creationId xmlns:a16="http://schemas.microsoft.com/office/drawing/2014/main" id="{AEF32C34-30FF-5B41-BF96-2ADE9D8DDF27}"/>
                </a:ext>
                <a:ext uri="{C183D7F6-B498-43B3-948B-1728B52AA6E4}">
                  <adec:decorative xmlns:adec="http://schemas.microsoft.com/office/drawing/2017/decorative" val="1"/>
                </a:ext>
              </a:extLst>
            </p:cNvPr>
            <p:cNvSpPr/>
            <p:nvPr/>
          </p:nvSpPr>
          <p:spPr bwMode="auto">
            <a:xfrm>
              <a:off x="0" y="4274912"/>
              <a:ext cx="12188952" cy="45719"/>
            </a:xfrm>
            <a:prstGeom prst="roundRect">
              <a:avLst>
                <a:gd name="adj" fmla="val 11366"/>
              </a:avLst>
            </a:prstGeom>
            <a:gradFill flip="none" rotWithShape="1">
              <a:gsLst>
                <a:gs pos="0">
                  <a:srgbClr val="0F6CBD"/>
                </a:gs>
                <a:gs pos="100000">
                  <a:srgbClr val="9F51DE"/>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Segoe UI" pitchFamily="34" charset="0"/>
              </a:endParaRPr>
            </a:p>
          </p:txBody>
        </p:sp>
      </p:grpSp>
      <p:sp>
        <p:nvSpPr>
          <p:cNvPr id="28" name="TextBox 27">
            <a:extLst>
              <a:ext uri="{FF2B5EF4-FFF2-40B4-BE49-F238E27FC236}">
                <a16:creationId xmlns:a16="http://schemas.microsoft.com/office/drawing/2014/main" id="{A3D50D4F-84CC-1F3E-9D9A-506A6D0B95B2}"/>
              </a:ext>
            </a:extLst>
          </p:cNvPr>
          <p:cNvSpPr txBox="1">
            <a:spLocks/>
          </p:cNvSpPr>
          <p:nvPr/>
        </p:nvSpPr>
        <p:spPr>
          <a:xfrm>
            <a:off x="754898" y="1838368"/>
            <a:ext cx="2982142" cy="215444"/>
          </a:xfrm>
          <a:prstGeom prst="rect">
            <a:avLst/>
          </a:prstGeom>
          <a:noFill/>
        </p:spPr>
        <p:txBody>
          <a:bodyPr wrap="square" lIns="0" tIns="0" rIns="0" bIns="0" anchor="t">
            <a:spAutoFit/>
          </a:bodyPr>
          <a:lstStyle>
            <a:defPPr>
              <a:defRPr lang="en-US"/>
            </a:defPPr>
            <a:lvl1pPr lvl="0" defTabSz="932472" fontAlgn="base">
              <a:spcBef>
                <a:spcPct val="0"/>
              </a:spcBef>
              <a:spcAft>
                <a:spcPct val="0"/>
              </a:spcAft>
              <a:defRPr sz="1600" b="1">
                <a:ea typeface="Segoe UI" pitchFamily="34" charset="0"/>
                <a:cs typeface="Segoe UI" pitchFamily="34" charset="0"/>
              </a:defRPr>
            </a:lvl1p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Segoe UI Semibold"/>
                <a:cs typeface="Segoe UI"/>
              </a:rPr>
              <a:t>Discover market research</a:t>
            </a:r>
          </a:p>
        </p:txBody>
      </p:sp>
      <p:sp>
        <p:nvSpPr>
          <p:cNvPr id="31" name="Text Placeholder 2">
            <a:extLst>
              <a:ext uri="{FF2B5EF4-FFF2-40B4-BE49-F238E27FC236}">
                <a16:creationId xmlns:a16="http://schemas.microsoft.com/office/drawing/2014/main" id="{987F05FF-981B-92B3-F741-0E1A957DE4E1}"/>
              </a:ext>
            </a:extLst>
          </p:cNvPr>
          <p:cNvSpPr txBox="1">
            <a:spLocks/>
          </p:cNvSpPr>
          <p:nvPr/>
        </p:nvSpPr>
        <p:spPr>
          <a:xfrm>
            <a:off x="754898" y="2088676"/>
            <a:ext cx="2982142" cy="161583"/>
          </a:xfrm>
          <a:prstGeom prst="rect">
            <a:avLst/>
          </a:prstGeom>
        </p:spPr>
        <p:txBody>
          <a:bodyPr vert="horz" wrap="square" lIns="0" tIns="0" rIns="0" bIns="0" rtlCol="0" anchor="t" anchorCtr="0">
            <a:spAutoFit/>
          </a:bodyPr>
          <a:lstStyle>
            <a:lvl1pPr marL="228600" marR="0" indent="-22860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85263">
                      <a:srgbClr val="D83B01"/>
                    </a:gs>
                    <a:gs pos="58000">
                      <a:srgbClr val="D83B01"/>
                    </a:gs>
                  </a:gsLst>
                  <a:lin ang="18600000" scaled="0"/>
                </a:gra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Pct val="90000"/>
              <a:buFont typeface="Wingdings" panose="05000000000000000000" pitchFamily="2" charset="2"/>
              <a:buNone/>
              <a:tabLst/>
              <a:defRPr/>
            </a:pPr>
            <a:r>
              <a:rPr kumimoji="0" lang="en-US" sz="1050" b="0" i="0" u="none" strike="noStrike" kern="1200" cap="none" spc="0" normalizeH="0" baseline="0" noProof="0">
                <a:ln w="3175">
                  <a:noFill/>
                </a:ln>
                <a:solidFill>
                  <a:prstClr val="black"/>
                </a:solidFill>
                <a:effectLst/>
                <a:uLnTx/>
                <a:uFillTx/>
                <a:latin typeface="Segoe UI"/>
                <a:ea typeface="+mn-ea"/>
                <a:cs typeface="Segoe UI" panose="020B0502040204020203" pitchFamily="34" charset="0"/>
              </a:rPr>
              <a:t>In the Edge sidebar prompt </a:t>
            </a:r>
          </a:p>
        </p:txBody>
      </p:sp>
      <p:grpSp>
        <p:nvGrpSpPr>
          <p:cNvPr id="43" name="Group 42" descr="Bing logo">
            <a:extLst>
              <a:ext uri="{FF2B5EF4-FFF2-40B4-BE49-F238E27FC236}">
                <a16:creationId xmlns:a16="http://schemas.microsoft.com/office/drawing/2014/main" id="{26E3330D-07A6-BA8F-6084-4979584F2CDC}"/>
              </a:ext>
              <a:ext uri="{C183D7F6-B498-43B3-948B-1728B52AA6E4}">
                <adec:decorative xmlns:adec="http://schemas.microsoft.com/office/drawing/2017/decorative" val="0"/>
              </a:ext>
            </a:extLst>
          </p:cNvPr>
          <p:cNvGrpSpPr>
            <a:grpSpLocks/>
          </p:cNvGrpSpPr>
          <p:nvPr/>
        </p:nvGrpSpPr>
        <p:grpSpPr>
          <a:xfrm>
            <a:off x="3610468" y="1434678"/>
            <a:ext cx="534543" cy="534543"/>
            <a:chOff x="12778532" y="5665565"/>
            <a:chExt cx="534543" cy="534543"/>
          </a:xfrm>
        </p:grpSpPr>
        <p:sp>
          <p:nvSpPr>
            <p:cNvPr id="44" name="Rounded Rectangle 46">
              <a:hlinkClick r:id="rId4"/>
              <a:extLst>
                <a:ext uri="{FF2B5EF4-FFF2-40B4-BE49-F238E27FC236}">
                  <a16:creationId xmlns:a16="http://schemas.microsoft.com/office/drawing/2014/main" id="{C36440D6-3608-4EB0-08E5-A1C77561EC3F}"/>
                </a:ext>
              </a:extLst>
            </p:cNvPr>
            <p:cNvSpPr/>
            <p:nvPr/>
          </p:nvSpPr>
          <p:spPr bwMode="auto">
            <a:xfrm>
              <a:off x="12778532" y="5665565"/>
              <a:ext cx="534543" cy="534543"/>
            </a:xfrm>
            <a:prstGeom prst="roundRect">
              <a:avLst/>
            </a:prstGeom>
            <a:solidFill>
              <a:schemeClr val="bg1"/>
            </a:solidFill>
            <a:ln>
              <a:noFill/>
              <a:headEnd type="none" w="med" len="med"/>
              <a:tailEnd type="none" w="med" len="med"/>
            </a:ln>
            <a:effectLst>
              <a:outerShdw blurRad="127643" dist="635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pic>
          <p:nvPicPr>
            <p:cNvPr id="45" name="Picture 44" descr="A picture containing graphics, logo, symbol, electric blue&#10;&#10;Description automatically generated">
              <a:hlinkClick r:id="rId4"/>
              <a:extLst>
                <a:ext uri="{FF2B5EF4-FFF2-40B4-BE49-F238E27FC236}">
                  <a16:creationId xmlns:a16="http://schemas.microsoft.com/office/drawing/2014/main" id="{42754B5F-8516-4FE0-E926-6A425D15EBA5}"/>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2870088" y="5768479"/>
              <a:ext cx="382583" cy="371252"/>
            </a:xfrm>
            <a:prstGeom prst="rect">
              <a:avLst/>
            </a:prstGeom>
          </p:spPr>
        </p:pic>
      </p:grpSp>
      <p:sp>
        <p:nvSpPr>
          <p:cNvPr id="38" name="Rectangle: Rounded Corners 6">
            <a:extLst>
              <a:ext uri="{FF2B5EF4-FFF2-40B4-BE49-F238E27FC236}">
                <a16:creationId xmlns:a16="http://schemas.microsoft.com/office/drawing/2014/main" id="{156A81FA-E6A1-4E39-8707-09CF51509CE9}"/>
              </a:ext>
              <a:ext uri="{C183D7F6-B498-43B3-948B-1728B52AA6E4}">
                <adec:decorative xmlns:adec="http://schemas.microsoft.com/office/drawing/2017/decorative" val="1"/>
              </a:ext>
            </a:extLst>
          </p:cNvPr>
          <p:cNvSpPr/>
          <p:nvPr/>
        </p:nvSpPr>
        <p:spPr bwMode="auto">
          <a:xfrm>
            <a:off x="737209" y="2671215"/>
            <a:ext cx="3017520" cy="1005840"/>
          </a:xfrm>
          <a:prstGeom prst="roundRect">
            <a:avLst>
              <a:gd name="adj" fmla="val 8425"/>
            </a:avLst>
          </a:prstGeom>
          <a:solidFill>
            <a:schemeClr val="bg1"/>
          </a:solidFill>
          <a:ln w="25400">
            <a:gradFill>
              <a:gsLst>
                <a:gs pos="37000">
                  <a:srgbClr val="464FEB"/>
                </a:gs>
                <a:gs pos="69000">
                  <a:srgbClr val="47CFFA"/>
                </a:gs>
                <a:gs pos="91000">
                  <a:srgbClr val="B47CF8"/>
                </a:gs>
              </a:gsLst>
              <a:lin ang="3600000" scaled="0"/>
            </a:gradFill>
          </a:ln>
          <a:effectLst>
            <a:outerShdw blurRad="300618" dist="16429" dir="2700000" algn="tl" rotWithShape="0">
              <a:prstClr val="black">
                <a:alpha val="11839"/>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39" name="Title 1">
            <a:extLst>
              <a:ext uri="{FF2B5EF4-FFF2-40B4-BE49-F238E27FC236}">
                <a16:creationId xmlns:a16="http://schemas.microsoft.com/office/drawing/2014/main" id="{C8A0EA60-8561-051A-5769-3E65650B5F95}"/>
              </a:ext>
            </a:extLst>
          </p:cNvPr>
          <p:cNvSpPr txBox="1">
            <a:spLocks/>
          </p:cNvSpPr>
          <p:nvPr/>
        </p:nvSpPr>
        <p:spPr>
          <a:xfrm>
            <a:off x="878319" y="2865255"/>
            <a:ext cx="2735299" cy="615553"/>
          </a:xfrm>
          <a:prstGeom prst="rect">
            <a:avLst/>
          </a:prstGeom>
        </p:spPr>
        <p:txBody>
          <a:bodyPr vert="horz" wrap="square" lIns="0" tIns="0" rIns="0" bIns="0" rtlCol="0" anchor="ctr">
            <a:spAutoFit/>
          </a:bodyPr>
          <a:lstStyle>
            <a:lvl1pPr algn="l" defTabSz="2402409" rtl="0" eaLnBrk="1" latinLnBrk="0" hangingPunct="1">
              <a:lnSpc>
                <a:spcPct val="100000"/>
              </a:lnSpc>
              <a:spcBef>
                <a:spcPct val="0"/>
              </a:spcBef>
              <a:buNone/>
              <a:defRPr lang="en-US" sz="9272" b="0" kern="1200" cap="none" spc="-129" baseline="0" dirty="0" smtClean="0">
                <a:ln w="3175">
                  <a:noFill/>
                </a:ln>
                <a:solidFill>
                  <a:schemeClr val="tx1"/>
                </a:solidFill>
                <a:effectLst/>
                <a:latin typeface="+mj-lt"/>
                <a:ea typeface="+mn-ea"/>
                <a:cs typeface="Segoe UI" pitchFamily="34" charset="0"/>
              </a:defRPr>
            </a:lvl1p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w="3175">
                  <a:noFill/>
                </a:ln>
                <a:gradFill>
                  <a:gsLst>
                    <a:gs pos="0">
                      <a:srgbClr val="1264B1"/>
                    </a:gs>
                    <a:gs pos="100000">
                      <a:srgbClr val="944DCF"/>
                    </a:gs>
                  </a:gsLst>
                  <a:lin ang="0" scaled="1"/>
                </a:gradFill>
                <a:effectLst/>
                <a:uLnTx/>
                <a:uFillTx/>
                <a:latin typeface="Segoe UI Semibold"/>
                <a:ea typeface="+mn-ea"/>
                <a:cs typeface="Segoe UI" pitchFamily="34" charset="0"/>
              </a:rPr>
              <a:t>Give me the latest information </a:t>
            </a:r>
            <a:r>
              <a:rPr kumimoji="0" lang="en-US" sz="1000" b="0" i="0" u="none" strike="noStrike" kern="1200" cap="none" spc="0" normalizeH="0" baseline="0" noProof="0">
                <a:ln w="3175">
                  <a:noFill/>
                </a:ln>
                <a:solidFill>
                  <a:prstClr val="black"/>
                </a:solidFill>
                <a:effectLst/>
                <a:uLnTx/>
                <a:uFillTx/>
                <a:latin typeface="Segoe UI"/>
                <a:ea typeface="+mn-ea"/>
                <a:cs typeface="Segoe UI" pitchFamily="34" charset="0"/>
              </a:rPr>
              <a:t>on the top five markets for new widgets and the key competitors in those markets with a description of their products.</a:t>
            </a:r>
          </a:p>
        </p:txBody>
      </p:sp>
      <p:sp>
        <p:nvSpPr>
          <p:cNvPr id="41" name="TextBox 40">
            <a:extLst>
              <a:ext uri="{FF2B5EF4-FFF2-40B4-BE49-F238E27FC236}">
                <a16:creationId xmlns:a16="http://schemas.microsoft.com/office/drawing/2014/main" id="{E629EFBD-E9DF-2FA3-9798-73A72F7D89B9}"/>
              </a:ext>
            </a:extLst>
          </p:cNvPr>
          <p:cNvSpPr txBox="1"/>
          <p:nvPr/>
        </p:nvSpPr>
        <p:spPr>
          <a:xfrm>
            <a:off x="4490013" y="1838368"/>
            <a:ext cx="2982142" cy="215444"/>
          </a:xfrm>
          <a:prstGeom prst="rect">
            <a:avLst/>
          </a:prstGeom>
          <a:noFill/>
        </p:spPr>
        <p:txBody>
          <a:bodyPr wrap="square" lIns="0" tIns="0" rIns="0" bIns="0">
            <a:spAutoFit/>
          </a:bodyPr>
          <a:lstStyle>
            <a:defPPr>
              <a:defRPr lang="en-US"/>
            </a:defPPr>
            <a:lvl1pPr lvl="0" defTabSz="932472" fontAlgn="base">
              <a:spcBef>
                <a:spcPct val="0"/>
              </a:spcBef>
              <a:spcAft>
                <a:spcPct val="0"/>
              </a:spcAft>
              <a:defRPr sz="1600" b="1">
                <a:ea typeface="Segoe UI" pitchFamily="34" charset="0"/>
                <a:cs typeface="Segoe UI" pitchFamily="34" charset="0"/>
              </a:defRPr>
            </a:lvl1p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Segoe UI Semibold"/>
                <a:cs typeface="Segoe UI" pitchFamily="34" charset="0"/>
              </a:rPr>
              <a:t>Discover market trends</a:t>
            </a:r>
          </a:p>
        </p:txBody>
      </p:sp>
      <p:sp>
        <p:nvSpPr>
          <p:cNvPr id="42" name="Text Placeholder 2">
            <a:extLst>
              <a:ext uri="{FF2B5EF4-FFF2-40B4-BE49-F238E27FC236}">
                <a16:creationId xmlns:a16="http://schemas.microsoft.com/office/drawing/2014/main" id="{8F3FE453-7765-D583-CAF7-940C1DCA41FB}"/>
              </a:ext>
            </a:extLst>
          </p:cNvPr>
          <p:cNvSpPr txBox="1">
            <a:spLocks/>
          </p:cNvSpPr>
          <p:nvPr/>
        </p:nvSpPr>
        <p:spPr>
          <a:xfrm>
            <a:off x="4490013" y="2088676"/>
            <a:ext cx="2982142" cy="323165"/>
          </a:xfrm>
          <a:prstGeom prst="rect">
            <a:avLst/>
          </a:prstGeom>
        </p:spPr>
        <p:txBody>
          <a:bodyPr vert="horz" wrap="square" lIns="0" tIns="0" rIns="0" bIns="0" rtlCol="0" anchor="t" anchorCtr="0">
            <a:spAutoFit/>
          </a:bodyPr>
          <a:lstStyle>
            <a:lvl1pPr marL="228600" marR="0" indent="-22860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85263">
                      <a:srgbClr val="D83B01"/>
                    </a:gs>
                    <a:gs pos="58000">
                      <a:srgbClr val="D83B01"/>
                    </a:gs>
                  </a:gsLst>
                  <a:lin ang="18600000" scaled="0"/>
                </a:gra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Pct val="90000"/>
              <a:buFont typeface="Wingdings" panose="05000000000000000000" pitchFamily="2" charset="2"/>
              <a:buNone/>
              <a:tabLst/>
              <a:defRPr/>
            </a:pPr>
            <a:r>
              <a:rPr kumimoji="0" lang="en-US" sz="1050" b="0" i="0" u="none" strike="noStrike" kern="1200" cap="none" spc="0" normalizeH="0" baseline="0" noProof="0">
                <a:ln w="3175">
                  <a:noFill/>
                </a:ln>
                <a:solidFill>
                  <a:prstClr val="black"/>
                </a:solidFill>
                <a:effectLst/>
                <a:uLnTx/>
                <a:uFillTx/>
                <a:latin typeface="Segoe UI"/>
                <a:ea typeface="+mn-ea"/>
                <a:cs typeface="Segoe UI" panose="020B0502040204020203" pitchFamily="34" charset="0"/>
              </a:rPr>
              <a:t>Select the Show data insights prompt in Copilot </a:t>
            </a:r>
            <a:br>
              <a:rPr kumimoji="0" lang="en-US" sz="1050" b="0" i="0" u="none" strike="noStrike" kern="1200" cap="none" spc="0" normalizeH="0" baseline="0" noProof="0">
                <a:ln w="3175">
                  <a:noFill/>
                </a:ln>
                <a:solidFill>
                  <a:prstClr val="black"/>
                </a:solidFill>
                <a:effectLst/>
                <a:uLnTx/>
                <a:uFillTx/>
                <a:latin typeface="Segoe UI"/>
                <a:ea typeface="+mn-ea"/>
                <a:cs typeface="Segoe UI" panose="020B0502040204020203" pitchFamily="34" charset="0"/>
              </a:rPr>
            </a:br>
            <a:r>
              <a:rPr kumimoji="0" lang="en-US" sz="1050" b="0" i="0" u="none" strike="noStrike" kern="1200" cap="none" spc="0" normalizeH="0" baseline="0" noProof="0">
                <a:ln w="3175">
                  <a:noFill/>
                </a:ln>
                <a:solidFill>
                  <a:prstClr val="black"/>
                </a:solidFill>
                <a:effectLst/>
                <a:uLnTx/>
                <a:uFillTx/>
                <a:latin typeface="Segoe UI"/>
                <a:ea typeface="+mn-ea"/>
                <a:cs typeface="Segoe UI" panose="020B0502040204020203" pitchFamily="34" charset="0"/>
              </a:rPr>
              <a:t>in Excel</a:t>
            </a:r>
          </a:p>
        </p:txBody>
      </p:sp>
      <p:grpSp>
        <p:nvGrpSpPr>
          <p:cNvPr id="80" name="Group 79" descr="Microsoft Excel logo">
            <a:extLst>
              <a:ext uri="{FF2B5EF4-FFF2-40B4-BE49-F238E27FC236}">
                <a16:creationId xmlns:a16="http://schemas.microsoft.com/office/drawing/2014/main" id="{0E1866B8-BEEC-BF23-7978-9C9326A66729}"/>
              </a:ext>
              <a:ext uri="{C183D7F6-B498-43B3-948B-1728B52AA6E4}">
                <adec:decorative xmlns:adec="http://schemas.microsoft.com/office/drawing/2017/decorative" val="0"/>
              </a:ext>
            </a:extLst>
          </p:cNvPr>
          <p:cNvGrpSpPr>
            <a:grpSpLocks/>
          </p:cNvGrpSpPr>
          <p:nvPr/>
        </p:nvGrpSpPr>
        <p:grpSpPr>
          <a:xfrm>
            <a:off x="7372685" y="1430404"/>
            <a:ext cx="534544" cy="534544"/>
            <a:chOff x="5831903" y="8381781"/>
            <a:chExt cx="534543" cy="534543"/>
          </a:xfrm>
        </p:grpSpPr>
        <p:sp>
          <p:nvSpPr>
            <p:cNvPr id="81" name="Rounded Rectangle 46">
              <a:extLst>
                <a:ext uri="{FF2B5EF4-FFF2-40B4-BE49-F238E27FC236}">
                  <a16:creationId xmlns:a16="http://schemas.microsoft.com/office/drawing/2014/main" id="{41C62BAD-B4F9-B648-5218-42D7A10EF7A1}"/>
                </a:ext>
              </a:extLst>
            </p:cNvPr>
            <p:cNvSpPr/>
            <p:nvPr/>
          </p:nvSpPr>
          <p:spPr bwMode="auto">
            <a:xfrm>
              <a:off x="5831903" y="8381781"/>
              <a:ext cx="534543" cy="534543"/>
            </a:xfrm>
            <a:prstGeom prst="roundRect">
              <a:avLst/>
            </a:prstGeom>
            <a:solidFill>
              <a:schemeClr val="bg1"/>
            </a:solidFill>
            <a:ln>
              <a:noFill/>
              <a:headEnd type="none" w="med" len="med"/>
              <a:tailEnd type="none" w="med" len="med"/>
            </a:ln>
            <a:effectLst>
              <a:outerShdw blurRad="127643" dist="635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pic>
          <p:nvPicPr>
            <p:cNvPr id="88" name="Picture 8" descr="Microsoft Excel Logo - PNG and Vector - Logo Download">
              <a:hlinkClick r:id="rId6"/>
              <a:extLst>
                <a:ext uri="{FF2B5EF4-FFF2-40B4-BE49-F238E27FC236}">
                  <a16:creationId xmlns:a16="http://schemas.microsoft.com/office/drawing/2014/main" id="{863ADBEE-3DE3-ECAB-1AE6-DA729430AB92}"/>
                </a:ext>
              </a:extLst>
            </p:cNvPr>
            <p:cNvPicPr>
              <a:picLocks noChangeArrowheads="1"/>
            </p:cNvPicPr>
            <p:nvPr/>
          </p:nvPicPr>
          <p:blipFill rotWithShape="1">
            <a:blip r:embed="rId7" cstate="screen">
              <a:extLst>
                <a:ext uri="{28A0092B-C50C-407E-A947-70E740481C1C}">
                  <a14:useLocalDpi xmlns:a14="http://schemas.microsoft.com/office/drawing/2010/main"/>
                </a:ext>
              </a:extLst>
            </a:blip>
            <a:srcRect l="17073" t="17073" r="17073" b="17073"/>
            <a:stretch/>
          </p:blipFill>
          <p:spPr bwMode="auto">
            <a:xfrm>
              <a:off x="5943929" y="8493807"/>
              <a:ext cx="310492" cy="310492"/>
            </a:xfrm>
            <a:prstGeom prst="rect">
              <a:avLst/>
            </a:prstGeom>
            <a:noFill/>
            <a:extLst>
              <a:ext uri="{909E8E84-426E-40DD-AFC4-6F175D3DCCD1}">
                <a14:hiddenFill xmlns:a14="http://schemas.microsoft.com/office/drawing/2010/main">
                  <a:solidFill>
                    <a:srgbClr val="FFFFFF"/>
                  </a:solidFill>
                </a14:hiddenFill>
              </a:ext>
            </a:extLst>
          </p:spPr>
        </p:pic>
      </p:grpSp>
      <p:sp>
        <p:nvSpPr>
          <p:cNvPr id="46" name="Rectangle: Rounded Corners 6">
            <a:extLst>
              <a:ext uri="{FF2B5EF4-FFF2-40B4-BE49-F238E27FC236}">
                <a16:creationId xmlns:a16="http://schemas.microsoft.com/office/drawing/2014/main" id="{8AE234A8-1FB1-4D72-5AF5-00DDA7D151DC}"/>
              </a:ext>
              <a:ext uri="{C183D7F6-B498-43B3-948B-1728B52AA6E4}">
                <adec:decorative xmlns:adec="http://schemas.microsoft.com/office/drawing/2017/decorative" val="1"/>
              </a:ext>
            </a:extLst>
          </p:cNvPr>
          <p:cNvSpPr/>
          <p:nvPr/>
        </p:nvSpPr>
        <p:spPr bwMode="auto">
          <a:xfrm>
            <a:off x="4472324" y="2670111"/>
            <a:ext cx="3017520" cy="1005840"/>
          </a:xfrm>
          <a:prstGeom prst="roundRect">
            <a:avLst>
              <a:gd name="adj" fmla="val 8425"/>
            </a:avLst>
          </a:prstGeom>
          <a:solidFill>
            <a:schemeClr val="bg1"/>
          </a:solidFill>
          <a:ln w="25400">
            <a:gradFill>
              <a:gsLst>
                <a:gs pos="37000">
                  <a:srgbClr val="464FEB"/>
                </a:gs>
                <a:gs pos="69000">
                  <a:srgbClr val="47CFFA"/>
                </a:gs>
                <a:gs pos="91000">
                  <a:srgbClr val="B47CF8"/>
                </a:gs>
              </a:gsLst>
              <a:lin ang="3600000" scaled="0"/>
            </a:gradFill>
          </a:ln>
          <a:effectLst>
            <a:outerShdw blurRad="300618" dist="16429" dir="2700000" algn="tl" rotWithShape="0">
              <a:prstClr val="black">
                <a:alpha val="11839"/>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47" name="Title 1">
            <a:extLst>
              <a:ext uri="{FF2B5EF4-FFF2-40B4-BE49-F238E27FC236}">
                <a16:creationId xmlns:a16="http://schemas.microsoft.com/office/drawing/2014/main" id="{ECDAD904-80DD-9A21-597C-2DF3F595B4E8}"/>
              </a:ext>
            </a:extLst>
          </p:cNvPr>
          <p:cNvSpPr txBox="1">
            <a:spLocks/>
          </p:cNvSpPr>
          <p:nvPr/>
        </p:nvSpPr>
        <p:spPr>
          <a:xfrm>
            <a:off x="4613434" y="3096087"/>
            <a:ext cx="2735299" cy="153888"/>
          </a:xfrm>
          <a:prstGeom prst="rect">
            <a:avLst/>
          </a:prstGeom>
        </p:spPr>
        <p:txBody>
          <a:bodyPr vert="horz" wrap="square" lIns="0" tIns="0" rIns="0" bIns="0" rtlCol="0" anchor="ctr">
            <a:spAutoFit/>
          </a:bodyPr>
          <a:lstStyle>
            <a:lvl1pPr algn="l" defTabSz="2402409" rtl="0" eaLnBrk="1" latinLnBrk="0" hangingPunct="1">
              <a:lnSpc>
                <a:spcPct val="100000"/>
              </a:lnSpc>
              <a:spcBef>
                <a:spcPct val="0"/>
              </a:spcBef>
              <a:buNone/>
              <a:defRPr lang="en-US" sz="9272" b="0" kern="1200" cap="none" spc="-129" baseline="0" dirty="0" smtClean="0">
                <a:ln w="3175">
                  <a:noFill/>
                </a:ln>
                <a:solidFill>
                  <a:schemeClr val="tx1"/>
                </a:solidFill>
                <a:effectLst/>
                <a:latin typeface="+mj-lt"/>
                <a:ea typeface="+mn-ea"/>
                <a:cs typeface="Segoe UI" pitchFamily="34" charset="0"/>
              </a:defRPr>
            </a:lvl1p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w="3175">
                  <a:noFill/>
                </a:ln>
                <a:gradFill>
                  <a:gsLst>
                    <a:gs pos="0">
                      <a:srgbClr val="1264B1"/>
                    </a:gs>
                    <a:gs pos="100000">
                      <a:srgbClr val="944DCF"/>
                    </a:gs>
                  </a:gsLst>
                  <a:lin ang="0" scaled="1"/>
                </a:gradFill>
                <a:effectLst/>
                <a:uLnTx/>
                <a:uFillTx/>
                <a:latin typeface="Segoe UI Semibold"/>
                <a:ea typeface="+mn-ea"/>
                <a:cs typeface="Segoe UI" pitchFamily="34" charset="0"/>
              </a:rPr>
              <a:t>Show data insights.</a:t>
            </a:r>
          </a:p>
        </p:txBody>
      </p:sp>
      <p:sp>
        <p:nvSpPr>
          <p:cNvPr id="48" name="TextBox 47">
            <a:extLst>
              <a:ext uri="{FF2B5EF4-FFF2-40B4-BE49-F238E27FC236}">
                <a16:creationId xmlns:a16="http://schemas.microsoft.com/office/drawing/2014/main" id="{CFADC257-69AD-3FFE-86CE-BAEC99BE797D}"/>
              </a:ext>
            </a:extLst>
          </p:cNvPr>
          <p:cNvSpPr txBox="1"/>
          <p:nvPr/>
        </p:nvSpPr>
        <p:spPr>
          <a:xfrm>
            <a:off x="8229191" y="1838368"/>
            <a:ext cx="2982142" cy="215444"/>
          </a:xfrm>
          <a:prstGeom prst="rect">
            <a:avLst/>
          </a:prstGeom>
          <a:noFill/>
        </p:spPr>
        <p:txBody>
          <a:bodyPr wrap="square" lIns="0" tIns="0" rIns="0" bIns="0">
            <a:spAutoFit/>
          </a:bodyPr>
          <a:lstStyle>
            <a:defPPr>
              <a:defRPr lang="en-US"/>
            </a:defPPr>
            <a:lvl1pPr lvl="0" defTabSz="932472" fontAlgn="base">
              <a:spcBef>
                <a:spcPct val="0"/>
              </a:spcBef>
              <a:spcAft>
                <a:spcPct val="0"/>
              </a:spcAft>
              <a:defRPr sz="1600" b="1">
                <a:ea typeface="Segoe UI" pitchFamily="34" charset="0"/>
                <a:cs typeface="Segoe UI" pitchFamily="34" charset="0"/>
              </a:defRPr>
            </a:lvl1p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Segoe UI Semibold"/>
                <a:cs typeface="Segoe UI" pitchFamily="34" charset="0"/>
              </a:rPr>
              <a:t>Create a promotion plan</a:t>
            </a:r>
          </a:p>
        </p:txBody>
      </p:sp>
      <p:sp>
        <p:nvSpPr>
          <p:cNvPr id="49" name="Text Placeholder 2">
            <a:extLst>
              <a:ext uri="{FF2B5EF4-FFF2-40B4-BE49-F238E27FC236}">
                <a16:creationId xmlns:a16="http://schemas.microsoft.com/office/drawing/2014/main" id="{1B8863FF-5E35-469A-8D98-B32140E73173}"/>
              </a:ext>
            </a:extLst>
          </p:cNvPr>
          <p:cNvSpPr txBox="1">
            <a:spLocks/>
          </p:cNvSpPr>
          <p:nvPr/>
        </p:nvSpPr>
        <p:spPr>
          <a:xfrm>
            <a:off x="8229191" y="2088676"/>
            <a:ext cx="2982142" cy="161583"/>
          </a:xfrm>
          <a:prstGeom prst="rect">
            <a:avLst/>
          </a:prstGeom>
        </p:spPr>
        <p:txBody>
          <a:bodyPr vert="horz" wrap="square" lIns="0" tIns="0" rIns="0" bIns="0" rtlCol="0" anchor="t" anchorCtr="0">
            <a:spAutoFit/>
          </a:bodyPr>
          <a:lstStyle>
            <a:lvl1pPr marL="228600" marR="0" indent="-22860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85263">
                      <a:srgbClr val="D83B01"/>
                    </a:gs>
                    <a:gs pos="58000">
                      <a:srgbClr val="D83B01"/>
                    </a:gs>
                  </a:gsLst>
                  <a:lin ang="18600000" scaled="0"/>
                </a:gra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Pct val="90000"/>
              <a:buFont typeface="Wingdings" panose="05000000000000000000" pitchFamily="2" charset="2"/>
              <a:buNone/>
              <a:tabLst/>
              <a:defRPr/>
            </a:pPr>
            <a:r>
              <a:rPr kumimoji="0" lang="en-US" sz="1050" b="0" i="0" u="none" strike="noStrike" kern="1200" cap="none" spc="0" normalizeH="0" baseline="0" noProof="0">
                <a:ln w="3175">
                  <a:noFill/>
                </a:ln>
                <a:solidFill>
                  <a:prstClr val="black"/>
                </a:solidFill>
                <a:effectLst/>
                <a:uLnTx/>
                <a:uFillTx/>
                <a:latin typeface="Segoe UI"/>
                <a:ea typeface="+mn-ea"/>
                <a:cs typeface="Segoe UI" panose="020B0502040204020203" pitchFamily="34" charset="0"/>
              </a:rPr>
              <a:t>Prompt Copilot in Word</a:t>
            </a:r>
          </a:p>
        </p:txBody>
      </p:sp>
      <p:grpSp>
        <p:nvGrpSpPr>
          <p:cNvPr id="71" name="Group 70" descr="Microsoft Word Logo">
            <a:extLst>
              <a:ext uri="{FF2B5EF4-FFF2-40B4-BE49-F238E27FC236}">
                <a16:creationId xmlns:a16="http://schemas.microsoft.com/office/drawing/2014/main" id="{66376A04-21EE-4578-6C8D-9DD1537DEBF0}"/>
              </a:ext>
              <a:ext uri="{C183D7F6-B498-43B3-948B-1728B52AA6E4}">
                <adec:decorative xmlns:adec="http://schemas.microsoft.com/office/drawing/2017/decorative" val="0"/>
              </a:ext>
            </a:extLst>
          </p:cNvPr>
          <p:cNvGrpSpPr>
            <a:grpSpLocks/>
          </p:cNvGrpSpPr>
          <p:nvPr/>
        </p:nvGrpSpPr>
        <p:grpSpPr>
          <a:xfrm>
            <a:off x="11118806" y="1412879"/>
            <a:ext cx="534543" cy="534543"/>
            <a:chOff x="5006422" y="10181153"/>
            <a:chExt cx="659280" cy="659280"/>
          </a:xfrm>
        </p:grpSpPr>
        <p:sp>
          <p:nvSpPr>
            <p:cNvPr id="72" name="Rounded Rectangle 46">
              <a:extLst>
                <a:ext uri="{FF2B5EF4-FFF2-40B4-BE49-F238E27FC236}">
                  <a16:creationId xmlns:a16="http://schemas.microsoft.com/office/drawing/2014/main" id="{69DD377B-8AC9-CD5C-C73D-F96E7FDCA7BA}"/>
                </a:ext>
              </a:extLst>
            </p:cNvPr>
            <p:cNvSpPr/>
            <p:nvPr/>
          </p:nvSpPr>
          <p:spPr bwMode="auto">
            <a:xfrm>
              <a:off x="5006422" y="10181153"/>
              <a:ext cx="659280" cy="659280"/>
            </a:xfrm>
            <a:prstGeom prst="roundRect">
              <a:avLst/>
            </a:prstGeom>
            <a:solidFill>
              <a:schemeClr val="bg1"/>
            </a:solidFill>
            <a:ln>
              <a:noFill/>
              <a:headEnd type="none" w="med" len="med"/>
              <a:tailEnd type="none" w="med" len="med"/>
            </a:ln>
            <a:effectLst>
              <a:outerShdw blurRad="127643" dist="635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pic>
          <p:nvPicPr>
            <p:cNvPr id="76" name="Graphic 75">
              <a:extLst>
                <a:ext uri="{FF2B5EF4-FFF2-40B4-BE49-F238E27FC236}">
                  <a16:creationId xmlns:a16="http://schemas.microsoft.com/office/drawing/2014/main" id="{B6C69506-6290-0A2B-9A52-13A1E53A075C}"/>
                </a:ext>
              </a:extLst>
            </p:cNvPr>
            <p:cNvPicPr>
              <a:picLocks noChangeAspect="1"/>
            </p:cNvPicPr>
            <p:nvPr/>
          </p:nvPicPr>
          <p:blipFill rotWithShape="1">
            <a:blip r:embed="rId8" cstate="screen">
              <a:extLst>
                <a:ext uri="{28A0092B-C50C-407E-A947-70E740481C1C}">
                  <a14:useLocalDpi xmlns:a14="http://schemas.microsoft.com/office/drawing/2010/main"/>
                </a:ext>
                <a:ext uri="{96DAC541-7B7A-43D3-8B79-37D633B846F1}">
                  <asvg:svgBlip xmlns:asvg="http://schemas.microsoft.com/office/drawing/2016/SVG/main" r:embed="rId9"/>
                </a:ext>
              </a:extLst>
            </a:blip>
            <a:srcRect l="26279" t="26853" r="22699" b="26853"/>
            <a:stretch/>
          </p:blipFill>
          <p:spPr>
            <a:xfrm>
              <a:off x="5112857" y="10308272"/>
              <a:ext cx="446412" cy="405040"/>
            </a:xfrm>
            <a:prstGeom prst="rect">
              <a:avLst/>
            </a:prstGeom>
          </p:spPr>
        </p:pic>
      </p:grpSp>
      <p:sp>
        <p:nvSpPr>
          <p:cNvPr id="53" name="Rectangle: Rounded Corners 6">
            <a:extLst>
              <a:ext uri="{FF2B5EF4-FFF2-40B4-BE49-F238E27FC236}">
                <a16:creationId xmlns:a16="http://schemas.microsoft.com/office/drawing/2014/main" id="{455F131C-4D16-2C8A-3AF8-28C7761C5349}"/>
              </a:ext>
              <a:ext uri="{C183D7F6-B498-43B3-948B-1728B52AA6E4}">
                <adec:decorative xmlns:adec="http://schemas.microsoft.com/office/drawing/2017/decorative" val="1"/>
              </a:ext>
            </a:extLst>
          </p:cNvPr>
          <p:cNvSpPr/>
          <p:nvPr/>
        </p:nvSpPr>
        <p:spPr bwMode="auto">
          <a:xfrm>
            <a:off x="8211503" y="2670111"/>
            <a:ext cx="3017520" cy="1005840"/>
          </a:xfrm>
          <a:prstGeom prst="roundRect">
            <a:avLst>
              <a:gd name="adj" fmla="val 8425"/>
            </a:avLst>
          </a:prstGeom>
          <a:solidFill>
            <a:schemeClr val="bg1"/>
          </a:solidFill>
          <a:ln w="25400">
            <a:gradFill>
              <a:gsLst>
                <a:gs pos="37000">
                  <a:srgbClr val="464FEB"/>
                </a:gs>
                <a:gs pos="69000">
                  <a:srgbClr val="47CFFA"/>
                </a:gs>
                <a:gs pos="91000">
                  <a:srgbClr val="B47CF8"/>
                </a:gs>
              </a:gsLst>
              <a:lin ang="3600000" scaled="0"/>
            </a:gradFill>
          </a:ln>
          <a:effectLst>
            <a:outerShdw blurRad="300618" dist="16429" dir="2700000" algn="tl" rotWithShape="0">
              <a:prstClr val="black">
                <a:alpha val="11839"/>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54" name="Title 1">
            <a:extLst>
              <a:ext uri="{FF2B5EF4-FFF2-40B4-BE49-F238E27FC236}">
                <a16:creationId xmlns:a16="http://schemas.microsoft.com/office/drawing/2014/main" id="{04D85D8B-1B8F-086E-7897-1747AB9CDAE5}"/>
              </a:ext>
            </a:extLst>
          </p:cNvPr>
          <p:cNvSpPr txBox="1">
            <a:spLocks/>
          </p:cNvSpPr>
          <p:nvPr/>
        </p:nvSpPr>
        <p:spPr>
          <a:xfrm>
            <a:off x="8352613" y="2865255"/>
            <a:ext cx="2735299" cy="615553"/>
          </a:xfrm>
          <a:prstGeom prst="rect">
            <a:avLst/>
          </a:prstGeom>
        </p:spPr>
        <p:txBody>
          <a:bodyPr vert="horz" wrap="square" lIns="0" tIns="0" rIns="0" bIns="0" rtlCol="0" anchor="ctr">
            <a:spAutoFit/>
          </a:bodyPr>
          <a:lstStyle>
            <a:lvl1pPr algn="l" defTabSz="2402409" rtl="0" eaLnBrk="1" latinLnBrk="0" hangingPunct="1">
              <a:lnSpc>
                <a:spcPct val="100000"/>
              </a:lnSpc>
              <a:spcBef>
                <a:spcPct val="0"/>
              </a:spcBef>
              <a:buNone/>
              <a:defRPr lang="en-US" sz="9272" b="0" kern="1200" cap="none" spc="-129" baseline="0" dirty="0" smtClean="0">
                <a:ln w="3175">
                  <a:noFill/>
                </a:ln>
                <a:solidFill>
                  <a:schemeClr val="tx1"/>
                </a:solidFill>
                <a:effectLst/>
                <a:latin typeface="+mj-lt"/>
                <a:ea typeface="+mn-ea"/>
                <a:cs typeface="Segoe UI" pitchFamily="34" charset="0"/>
              </a:defRPr>
            </a:lvl1p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w="3175">
                  <a:noFill/>
                </a:ln>
                <a:gradFill>
                  <a:gsLst>
                    <a:gs pos="0">
                      <a:srgbClr val="1264B1"/>
                    </a:gs>
                    <a:gs pos="100000">
                      <a:srgbClr val="944DCF"/>
                    </a:gs>
                  </a:gsLst>
                  <a:lin ang="0" scaled="1"/>
                </a:gradFill>
                <a:effectLst/>
                <a:uLnTx/>
                <a:uFillTx/>
                <a:latin typeface="Segoe UI Semibold"/>
                <a:ea typeface="+mn-ea"/>
                <a:cs typeface="Segoe UI" pitchFamily="34" charset="0"/>
              </a:rPr>
              <a:t>Generate a promotion plan </a:t>
            </a:r>
            <a:r>
              <a:rPr kumimoji="0" lang="en-US" sz="1000" b="0" i="0" u="none" strike="noStrike" kern="1200" cap="none" spc="0" normalizeH="0" baseline="0" noProof="0">
                <a:ln w="3175">
                  <a:noFill/>
                </a:ln>
                <a:solidFill>
                  <a:prstClr val="black"/>
                </a:solidFill>
                <a:effectLst/>
                <a:uLnTx/>
                <a:uFillTx/>
                <a:latin typeface="Segoe UI"/>
                <a:ea typeface="+mn-ea"/>
                <a:cs typeface="Segoe UI" pitchFamily="34" charset="0"/>
              </a:rPr>
              <a:t>for the widget market and include 10 potential taglines that would be appropriate for markets in Latin America. </a:t>
            </a:r>
          </a:p>
        </p:txBody>
      </p:sp>
      <p:sp>
        <p:nvSpPr>
          <p:cNvPr id="55" name="TextBox 54">
            <a:extLst>
              <a:ext uri="{FF2B5EF4-FFF2-40B4-BE49-F238E27FC236}">
                <a16:creationId xmlns:a16="http://schemas.microsoft.com/office/drawing/2014/main" id="{F9F2D5D8-8845-1A6A-D6BA-8E5884BFD514}"/>
              </a:ext>
            </a:extLst>
          </p:cNvPr>
          <p:cNvSpPr txBox="1"/>
          <p:nvPr/>
        </p:nvSpPr>
        <p:spPr>
          <a:xfrm>
            <a:off x="754898" y="4440281"/>
            <a:ext cx="2982142" cy="215444"/>
          </a:xfrm>
          <a:prstGeom prst="rect">
            <a:avLst/>
          </a:prstGeom>
          <a:noFill/>
        </p:spPr>
        <p:txBody>
          <a:bodyPr wrap="square" lIns="0" tIns="0" rIns="0" bIns="0">
            <a:spAutoFit/>
          </a:bodyPr>
          <a:lstStyle>
            <a:defPPr>
              <a:defRPr lang="en-US"/>
            </a:defPPr>
            <a:lvl1pPr lvl="0" defTabSz="932472" fontAlgn="base">
              <a:spcBef>
                <a:spcPct val="0"/>
              </a:spcBef>
              <a:spcAft>
                <a:spcPct val="0"/>
              </a:spcAft>
              <a:defRPr sz="1600" b="1">
                <a:ea typeface="Segoe UI" pitchFamily="34" charset="0"/>
                <a:cs typeface="Segoe UI" pitchFamily="34" charset="0"/>
              </a:defRPr>
            </a:lvl1p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Segoe UI Semibold"/>
                <a:cs typeface="Segoe UI" pitchFamily="34" charset="0"/>
              </a:rPr>
              <a:t>Create a pitch deck</a:t>
            </a:r>
          </a:p>
        </p:txBody>
      </p:sp>
      <p:sp>
        <p:nvSpPr>
          <p:cNvPr id="56" name="Text Placeholder 2">
            <a:extLst>
              <a:ext uri="{FF2B5EF4-FFF2-40B4-BE49-F238E27FC236}">
                <a16:creationId xmlns:a16="http://schemas.microsoft.com/office/drawing/2014/main" id="{11247FF9-3F54-6A37-F70F-52EC3A097C1F}"/>
              </a:ext>
            </a:extLst>
          </p:cNvPr>
          <p:cNvSpPr txBox="1">
            <a:spLocks/>
          </p:cNvSpPr>
          <p:nvPr/>
        </p:nvSpPr>
        <p:spPr>
          <a:xfrm>
            <a:off x="754898" y="4690589"/>
            <a:ext cx="2982142" cy="323165"/>
          </a:xfrm>
          <a:prstGeom prst="rect">
            <a:avLst/>
          </a:prstGeom>
        </p:spPr>
        <p:txBody>
          <a:bodyPr vert="horz" wrap="square" lIns="0" tIns="0" rIns="0" bIns="0" rtlCol="0" anchor="t" anchorCtr="0">
            <a:spAutoFit/>
          </a:bodyPr>
          <a:lstStyle>
            <a:lvl1pPr marL="228600" marR="0" indent="-22860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85263">
                      <a:srgbClr val="D83B01"/>
                    </a:gs>
                    <a:gs pos="58000">
                      <a:srgbClr val="D83B01"/>
                    </a:gs>
                  </a:gsLst>
                  <a:lin ang="18600000" scaled="0"/>
                </a:gra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Pct val="90000"/>
              <a:buFont typeface="Wingdings" panose="05000000000000000000" pitchFamily="2" charset="2"/>
              <a:buNone/>
              <a:tabLst/>
              <a:defRPr/>
            </a:pPr>
            <a:r>
              <a:rPr kumimoji="0" lang="en-US" sz="1050" b="0" i="0" u="none" strike="noStrike" kern="1200" cap="none" spc="0" normalizeH="0" baseline="0" noProof="0">
                <a:ln w="3175">
                  <a:noFill/>
                </a:ln>
                <a:solidFill>
                  <a:prstClr val="black"/>
                </a:solidFill>
                <a:effectLst/>
                <a:uLnTx/>
                <a:uFillTx/>
                <a:latin typeface="Segoe UI"/>
                <a:ea typeface="+mn-ea"/>
                <a:cs typeface="Segoe UI" panose="020B0502040204020203" pitchFamily="34" charset="0"/>
              </a:rPr>
              <a:t>In a new PowerPoint file select the default Create presentation from file</a:t>
            </a:r>
          </a:p>
        </p:txBody>
      </p:sp>
      <p:grpSp>
        <p:nvGrpSpPr>
          <p:cNvPr id="57" name="Group 56" descr="Microsoft PowerPoint Logo">
            <a:extLst>
              <a:ext uri="{FF2B5EF4-FFF2-40B4-BE49-F238E27FC236}">
                <a16:creationId xmlns:a16="http://schemas.microsoft.com/office/drawing/2014/main" id="{D1F01C74-794B-4998-7405-1E685C37C3A6}"/>
              </a:ext>
            </a:extLst>
          </p:cNvPr>
          <p:cNvGrpSpPr>
            <a:grpSpLocks/>
          </p:cNvGrpSpPr>
          <p:nvPr/>
        </p:nvGrpSpPr>
        <p:grpSpPr>
          <a:xfrm>
            <a:off x="3641326" y="4031175"/>
            <a:ext cx="534544" cy="534544"/>
            <a:chOff x="587375" y="1790700"/>
            <a:chExt cx="1371600" cy="1371600"/>
          </a:xfrm>
        </p:grpSpPr>
        <p:sp>
          <p:nvSpPr>
            <p:cNvPr id="58" name="Rounded Rectangle 46">
              <a:extLst>
                <a:ext uri="{FF2B5EF4-FFF2-40B4-BE49-F238E27FC236}">
                  <a16:creationId xmlns:a16="http://schemas.microsoft.com/office/drawing/2014/main" id="{5CA1E563-E389-16D6-F0DE-B4B59AB813AD}"/>
                </a:ext>
              </a:extLst>
            </p:cNvPr>
            <p:cNvSpPr/>
            <p:nvPr/>
          </p:nvSpPr>
          <p:spPr bwMode="auto">
            <a:xfrm>
              <a:off x="587375" y="1790700"/>
              <a:ext cx="1371600" cy="1371600"/>
            </a:xfrm>
            <a:prstGeom prst="roundRect">
              <a:avLst/>
            </a:prstGeom>
            <a:solidFill>
              <a:schemeClr val="bg1"/>
            </a:solidFill>
            <a:ln>
              <a:noFill/>
              <a:headEnd type="none" w="med" len="med"/>
              <a:tailEnd type="none" w="med" len="med"/>
            </a:ln>
            <a:effectLst>
              <a:outerShdw blurRad="127643" dist="635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pic>
          <p:nvPicPr>
            <p:cNvPr id="59" name="Picture 2" descr="Microsoft PowerPoint Logo - PNG and Vector - Logo Download">
              <a:hlinkClick r:id="rId10"/>
              <a:extLst>
                <a:ext uri="{FF2B5EF4-FFF2-40B4-BE49-F238E27FC236}">
                  <a16:creationId xmlns:a16="http://schemas.microsoft.com/office/drawing/2014/main" id="{692DDE28-E3DF-701F-2612-991C1EF81BA3}"/>
                </a:ext>
              </a:extLst>
            </p:cNvPr>
            <p:cNvPicPr>
              <a:picLocks noChangeAspect="1" noChangeArrowheads="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822643" y="2057400"/>
              <a:ext cx="901064" cy="838200"/>
            </a:xfrm>
            <a:prstGeom prst="rect">
              <a:avLst/>
            </a:prstGeom>
            <a:noFill/>
            <a:extLst>
              <a:ext uri="{909E8E84-426E-40DD-AFC4-6F175D3DCCD1}">
                <a14:hiddenFill xmlns:a14="http://schemas.microsoft.com/office/drawing/2010/main">
                  <a:solidFill>
                    <a:srgbClr val="FFFFFF"/>
                  </a:solidFill>
                </a14:hiddenFill>
              </a:ext>
            </a:extLst>
          </p:spPr>
        </p:pic>
      </p:grpSp>
      <p:sp>
        <p:nvSpPr>
          <p:cNvPr id="60" name="Rectangle: Rounded Corners 6">
            <a:extLst>
              <a:ext uri="{FF2B5EF4-FFF2-40B4-BE49-F238E27FC236}">
                <a16:creationId xmlns:a16="http://schemas.microsoft.com/office/drawing/2014/main" id="{246EBA70-B9AB-2FCD-C3A6-050BFC0BC8F5}"/>
              </a:ext>
              <a:ext uri="{C183D7F6-B498-43B3-948B-1728B52AA6E4}">
                <adec:decorative xmlns:adec="http://schemas.microsoft.com/office/drawing/2017/decorative" val="1"/>
              </a:ext>
            </a:extLst>
          </p:cNvPr>
          <p:cNvSpPr/>
          <p:nvPr/>
        </p:nvSpPr>
        <p:spPr bwMode="auto">
          <a:xfrm>
            <a:off x="737209" y="5272287"/>
            <a:ext cx="3017520" cy="1005840"/>
          </a:xfrm>
          <a:prstGeom prst="roundRect">
            <a:avLst>
              <a:gd name="adj" fmla="val 8425"/>
            </a:avLst>
          </a:prstGeom>
          <a:solidFill>
            <a:schemeClr val="bg1"/>
          </a:solidFill>
          <a:ln w="25400">
            <a:gradFill>
              <a:gsLst>
                <a:gs pos="37000">
                  <a:srgbClr val="464FEB"/>
                </a:gs>
                <a:gs pos="69000">
                  <a:srgbClr val="47CFFA"/>
                </a:gs>
                <a:gs pos="91000">
                  <a:srgbClr val="B47CF8"/>
                </a:gs>
              </a:gsLst>
              <a:lin ang="3600000" scaled="0"/>
            </a:gradFill>
          </a:ln>
          <a:effectLst>
            <a:outerShdw blurRad="300618" dist="16429" dir="2700000" algn="tl" rotWithShape="0">
              <a:prstClr val="black">
                <a:alpha val="11839"/>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61" name="Title 1">
            <a:extLst>
              <a:ext uri="{FF2B5EF4-FFF2-40B4-BE49-F238E27FC236}">
                <a16:creationId xmlns:a16="http://schemas.microsoft.com/office/drawing/2014/main" id="{0E232A32-67F4-9E80-CCF1-8DED30CAAAEE}"/>
              </a:ext>
            </a:extLst>
          </p:cNvPr>
          <p:cNvSpPr txBox="1">
            <a:spLocks/>
          </p:cNvSpPr>
          <p:nvPr/>
        </p:nvSpPr>
        <p:spPr>
          <a:xfrm>
            <a:off x="878319" y="5621319"/>
            <a:ext cx="2735299" cy="307777"/>
          </a:xfrm>
          <a:prstGeom prst="rect">
            <a:avLst/>
          </a:prstGeom>
        </p:spPr>
        <p:txBody>
          <a:bodyPr vert="horz" wrap="square" lIns="0" tIns="0" rIns="0" bIns="0" rtlCol="0" anchor="ctr">
            <a:spAutoFit/>
          </a:bodyPr>
          <a:lstStyle>
            <a:lvl1pPr algn="l" defTabSz="2402409" rtl="0" eaLnBrk="1" latinLnBrk="0" hangingPunct="1">
              <a:lnSpc>
                <a:spcPct val="100000"/>
              </a:lnSpc>
              <a:spcBef>
                <a:spcPct val="0"/>
              </a:spcBef>
              <a:buNone/>
              <a:defRPr lang="en-US" sz="9272" b="0" kern="1200" cap="none" spc="-129" baseline="0" dirty="0" smtClean="0">
                <a:ln w="3175">
                  <a:noFill/>
                </a:ln>
                <a:solidFill>
                  <a:schemeClr val="tx1"/>
                </a:solidFill>
                <a:effectLst/>
                <a:latin typeface="+mj-lt"/>
                <a:ea typeface="+mn-ea"/>
                <a:cs typeface="Segoe UI" pitchFamily="34" charset="0"/>
              </a:defRPr>
            </a:lvl1p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w="3175">
                  <a:noFill/>
                </a:ln>
                <a:gradFill>
                  <a:gsLst>
                    <a:gs pos="0">
                      <a:srgbClr val="1264B1"/>
                    </a:gs>
                    <a:gs pos="100000">
                      <a:srgbClr val="944DCF"/>
                    </a:gs>
                  </a:gsLst>
                  <a:lin ang="0" scaled="1"/>
                </a:gradFill>
                <a:effectLst/>
                <a:uLnTx/>
                <a:uFillTx/>
                <a:latin typeface="Segoe UI Semibold"/>
                <a:ea typeface="+mn-ea"/>
                <a:cs typeface="Segoe UI" pitchFamily="34" charset="0"/>
              </a:rPr>
              <a:t>Create presentation from</a:t>
            </a:r>
            <a:r>
              <a:rPr kumimoji="0" lang="en-US" sz="1000" b="0" i="0" u="none" strike="noStrike" kern="1200" cap="none" spc="0" normalizeH="0" baseline="0" noProof="0">
                <a:ln w="3175">
                  <a:noFill/>
                </a:ln>
                <a:solidFill>
                  <a:prstClr val="black"/>
                </a:solidFill>
                <a:effectLst/>
                <a:uLnTx/>
                <a:uFillTx/>
                <a:latin typeface="Segoe UI"/>
                <a:ea typeface="+mn-ea"/>
                <a:cs typeface="Segoe UI" pitchFamily="34" charset="0"/>
              </a:rPr>
              <a:t> [Word document link to Contoso widget design document.docx]</a:t>
            </a:r>
          </a:p>
        </p:txBody>
      </p:sp>
      <p:sp>
        <p:nvSpPr>
          <p:cNvPr id="62" name="TextBox 61">
            <a:extLst>
              <a:ext uri="{FF2B5EF4-FFF2-40B4-BE49-F238E27FC236}">
                <a16:creationId xmlns:a16="http://schemas.microsoft.com/office/drawing/2014/main" id="{15F1E534-6058-8D45-F235-575FBEAD1FD8}"/>
              </a:ext>
            </a:extLst>
          </p:cNvPr>
          <p:cNvSpPr txBox="1"/>
          <p:nvPr/>
        </p:nvSpPr>
        <p:spPr>
          <a:xfrm>
            <a:off x="4490013" y="4440281"/>
            <a:ext cx="2982142" cy="215444"/>
          </a:xfrm>
          <a:prstGeom prst="rect">
            <a:avLst/>
          </a:prstGeom>
          <a:noFill/>
        </p:spPr>
        <p:txBody>
          <a:bodyPr wrap="square" lIns="0" tIns="0" rIns="0" bIns="0">
            <a:spAutoFit/>
          </a:bodyPr>
          <a:lstStyle>
            <a:defPPr>
              <a:defRPr lang="en-US"/>
            </a:defPPr>
            <a:lvl1pPr lvl="0" defTabSz="932472" fontAlgn="base">
              <a:spcBef>
                <a:spcPct val="0"/>
              </a:spcBef>
              <a:spcAft>
                <a:spcPct val="0"/>
              </a:spcAft>
              <a:defRPr sz="1600" b="1">
                <a:ea typeface="Segoe UI" pitchFamily="34" charset="0"/>
                <a:cs typeface="Segoe UI" pitchFamily="34" charset="0"/>
              </a:defRPr>
            </a:lvl1p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Segoe UI Semibold"/>
                <a:cs typeface="Segoe UI" pitchFamily="34" charset="0"/>
              </a:rPr>
              <a:t>Create an offer letter</a:t>
            </a:r>
          </a:p>
        </p:txBody>
      </p:sp>
      <p:sp>
        <p:nvSpPr>
          <p:cNvPr id="63" name="Text Placeholder 2">
            <a:extLst>
              <a:ext uri="{FF2B5EF4-FFF2-40B4-BE49-F238E27FC236}">
                <a16:creationId xmlns:a16="http://schemas.microsoft.com/office/drawing/2014/main" id="{B7910D5E-7216-D7EA-EB5F-C1588985E858}"/>
              </a:ext>
            </a:extLst>
          </p:cNvPr>
          <p:cNvSpPr txBox="1">
            <a:spLocks/>
          </p:cNvSpPr>
          <p:nvPr/>
        </p:nvSpPr>
        <p:spPr>
          <a:xfrm>
            <a:off x="4490013" y="4690589"/>
            <a:ext cx="2982142" cy="161583"/>
          </a:xfrm>
          <a:prstGeom prst="rect">
            <a:avLst/>
          </a:prstGeom>
        </p:spPr>
        <p:txBody>
          <a:bodyPr vert="horz" wrap="square" lIns="0" tIns="0" rIns="0" bIns="0" rtlCol="0" anchor="t" anchorCtr="0">
            <a:spAutoFit/>
          </a:bodyPr>
          <a:lstStyle>
            <a:lvl1pPr marL="228600" marR="0" indent="-22860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85263">
                      <a:srgbClr val="D83B01"/>
                    </a:gs>
                    <a:gs pos="58000">
                      <a:srgbClr val="D83B01"/>
                    </a:gs>
                  </a:gsLst>
                  <a:lin ang="18600000" scaled="0"/>
                </a:gra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Pct val="90000"/>
              <a:buFont typeface="Wingdings" panose="05000000000000000000" pitchFamily="2" charset="2"/>
              <a:buNone/>
              <a:tabLst/>
              <a:defRPr/>
            </a:pPr>
            <a:r>
              <a:rPr kumimoji="0" lang="en-US" sz="1050" b="0" i="0" u="none" strike="noStrike" kern="1200" cap="none" spc="0" normalizeH="0" baseline="0" noProof="0">
                <a:ln w="3175">
                  <a:noFill/>
                </a:ln>
                <a:solidFill>
                  <a:prstClr val="black"/>
                </a:solidFill>
                <a:effectLst/>
                <a:uLnTx/>
                <a:uFillTx/>
                <a:latin typeface="Segoe UI"/>
                <a:ea typeface="+mn-ea"/>
                <a:cs typeface="Segoe UI" panose="020B0502040204020203" pitchFamily="34" charset="0"/>
              </a:rPr>
              <a:t>Starting in a new email, prompt Copilot in Outlook</a:t>
            </a:r>
          </a:p>
        </p:txBody>
      </p:sp>
      <p:grpSp>
        <p:nvGrpSpPr>
          <p:cNvPr id="89" name="Group 88" descr="Microsoft Outlook logo">
            <a:extLst>
              <a:ext uri="{FF2B5EF4-FFF2-40B4-BE49-F238E27FC236}">
                <a16:creationId xmlns:a16="http://schemas.microsoft.com/office/drawing/2014/main" id="{90E67702-DEB1-19C3-B7BB-F40E29D7B0B8}"/>
              </a:ext>
              <a:ext uri="{C183D7F6-B498-43B3-948B-1728B52AA6E4}">
                <adec:decorative xmlns:adec="http://schemas.microsoft.com/office/drawing/2017/decorative" val="0"/>
              </a:ext>
            </a:extLst>
          </p:cNvPr>
          <p:cNvGrpSpPr>
            <a:grpSpLocks/>
          </p:cNvGrpSpPr>
          <p:nvPr/>
        </p:nvGrpSpPr>
        <p:grpSpPr>
          <a:xfrm>
            <a:off x="7372338" y="4028485"/>
            <a:ext cx="534544" cy="534544"/>
            <a:chOff x="11090271" y="6937563"/>
            <a:chExt cx="534544" cy="534544"/>
          </a:xfrm>
        </p:grpSpPr>
        <p:sp>
          <p:nvSpPr>
            <p:cNvPr id="92" name="Rounded Rectangle 64">
              <a:extLst>
                <a:ext uri="{FF2B5EF4-FFF2-40B4-BE49-F238E27FC236}">
                  <a16:creationId xmlns:a16="http://schemas.microsoft.com/office/drawing/2014/main" id="{B08FEF48-1112-F21E-C7E1-DF4166BA0A62}"/>
                </a:ext>
              </a:extLst>
            </p:cNvPr>
            <p:cNvSpPr/>
            <p:nvPr/>
          </p:nvSpPr>
          <p:spPr bwMode="auto">
            <a:xfrm>
              <a:off x="11090271" y="6937563"/>
              <a:ext cx="534544" cy="534544"/>
            </a:xfrm>
            <a:prstGeom prst="roundRect">
              <a:avLst/>
            </a:prstGeom>
            <a:solidFill>
              <a:schemeClr val="bg1"/>
            </a:solidFill>
            <a:ln>
              <a:noFill/>
              <a:headEnd type="none" w="med" len="med"/>
              <a:tailEnd type="none" w="med" len="med"/>
            </a:ln>
            <a:effectLst>
              <a:outerShdw blurRad="127643" dist="635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pic>
          <p:nvPicPr>
            <p:cNvPr id="93" name="Graphic 92">
              <a:extLst>
                <a:ext uri="{FF2B5EF4-FFF2-40B4-BE49-F238E27FC236}">
                  <a16:creationId xmlns:a16="http://schemas.microsoft.com/office/drawing/2014/main" id="{72E15867-803F-27B2-89A8-9A9F0D051EB4}"/>
                </a:ext>
              </a:extLst>
            </p:cNvPr>
            <p:cNvPicPr>
              <a:picLocks noChangeAspect="1"/>
            </p:cNvPicPr>
            <p:nvPr/>
          </p:nvPicPr>
          <p:blipFill rotWithShape="1">
            <a:blip r:embed="rId12" cstate="screen">
              <a:extLst>
                <a:ext uri="{28A0092B-C50C-407E-A947-70E740481C1C}">
                  <a14:useLocalDpi xmlns:a14="http://schemas.microsoft.com/office/drawing/2010/main"/>
                </a:ext>
                <a:ext uri="{96DAC541-7B7A-43D3-8B79-37D633B846F1}">
                  <asvg:svgBlip xmlns:asvg="http://schemas.microsoft.com/office/drawing/2016/SVG/main" r:embed="rId13"/>
                </a:ext>
              </a:extLst>
            </a:blip>
            <a:srcRect l="22984" t="22984" r="22984" b="22984"/>
            <a:stretch/>
          </p:blipFill>
          <p:spPr>
            <a:xfrm>
              <a:off x="11170786" y="7018079"/>
              <a:ext cx="373514" cy="373514"/>
            </a:xfrm>
            <a:prstGeom prst="rect">
              <a:avLst/>
            </a:prstGeom>
          </p:spPr>
        </p:pic>
      </p:grpSp>
      <p:sp>
        <p:nvSpPr>
          <p:cNvPr id="67" name="Rectangle: Rounded Corners 6">
            <a:extLst>
              <a:ext uri="{FF2B5EF4-FFF2-40B4-BE49-F238E27FC236}">
                <a16:creationId xmlns:a16="http://schemas.microsoft.com/office/drawing/2014/main" id="{41851CDF-F1F6-0697-2570-E94835469882}"/>
              </a:ext>
              <a:ext uri="{C183D7F6-B498-43B3-948B-1728B52AA6E4}">
                <adec:decorative xmlns:adec="http://schemas.microsoft.com/office/drawing/2017/decorative" val="1"/>
              </a:ext>
            </a:extLst>
          </p:cNvPr>
          <p:cNvSpPr/>
          <p:nvPr/>
        </p:nvSpPr>
        <p:spPr bwMode="auto">
          <a:xfrm>
            <a:off x="4484614" y="5292771"/>
            <a:ext cx="2992940" cy="964873"/>
          </a:xfrm>
          <a:prstGeom prst="roundRect">
            <a:avLst>
              <a:gd name="adj" fmla="val 8425"/>
            </a:avLst>
          </a:prstGeom>
          <a:solidFill>
            <a:schemeClr val="bg1"/>
          </a:solidFill>
          <a:ln w="25400">
            <a:gradFill>
              <a:gsLst>
                <a:gs pos="37000">
                  <a:srgbClr val="464FEB"/>
                </a:gs>
                <a:gs pos="69000">
                  <a:srgbClr val="47CFFA"/>
                </a:gs>
                <a:gs pos="91000">
                  <a:srgbClr val="B47CF8"/>
                </a:gs>
              </a:gsLst>
              <a:lin ang="3600000" scaled="0"/>
            </a:gradFill>
          </a:ln>
          <a:effectLst>
            <a:outerShdw blurRad="300618" dist="16429" dir="2700000" algn="tl" rotWithShape="0">
              <a:prstClr val="black">
                <a:alpha val="11839"/>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68" name="Title 1">
            <a:extLst>
              <a:ext uri="{FF2B5EF4-FFF2-40B4-BE49-F238E27FC236}">
                <a16:creationId xmlns:a16="http://schemas.microsoft.com/office/drawing/2014/main" id="{3A2B7A44-17F0-98C9-E873-64F4DFE88D4A}"/>
              </a:ext>
            </a:extLst>
          </p:cNvPr>
          <p:cNvSpPr txBox="1">
            <a:spLocks/>
          </p:cNvSpPr>
          <p:nvPr/>
        </p:nvSpPr>
        <p:spPr>
          <a:xfrm>
            <a:off x="4613434" y="5405875"/>
            <a:ext cx="2735299" cy="738664"/>
          </a:xfrm>
          <a:prstGeom prst="rect">
            <a:avLst/>
          </a:prstGeom>
          <a:noFill/>
        </p:spPr>
        <p:txBody>
          <a:bodyPr vert="horz" wrap="square" lIns="0" tIns="0" rIns="0" bIns="0" rtlCol="0" anchor="ctr">
            <a:spAutoFit/>
          </a:bodyPr>
          <a:lstStyle>
            <a:lvl1pPr algn="l" defTabSz="2402409" rtl="0" eaLnBrk="1" latinLnBrk="0" hangingPunct="1">
              <a:lnSpc>
                <a:spcPct val="100000"/>
              </a:lnSpc>
              <a:spcBef>
                <a:spcPct val="0"/>
              </a:spcBef>
              <a:buNone/>
              <a:defRPr lang="en-US" sz="9272" b="0" kern="1200" cap="none" spc="-129" baseline="0" dirty="0" smtClean="0">
                <a:ln w="3175">
                  <a:noFill/>
                </a:ln>
                <a:solidFill>
                  <a:schemeClr val="tx1"/>
                </a:solidFill>
                <a:effectLst/>
                <a:latin typeface="+mj-lt"/>
                <a:ea typeface="+mn-ea"/>
                <a:cs typeface="Segoe UI" pitchFamily="34" charset="0"/>
              </a:defRPr>
            </a:lvl1p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w="3175">
                  <a:noFill/>
                </a:ln>
                <a:gradFill>
                  <a:gsLst>
                    <a:gs pos="0">
                      <a:srgbClr val="1264B1"/>
                    </a:gs>
                    <a:gs pos="100000">
                      <a:srgbClr val="944DCF"/>
                    </a:gs>
                  </a:gsLst>
                  <a:lin ang="0" scaled="1"/>
                </a:gradFill>
                <a:effectLst/>
                <a:uLnTx/>
                <a:uFillTx/>
                <a:latin typeface="Segoe UI Semibold"/>
                <a:ea typeface="+mn-ea"/>
                <a:cs typeface="Segoe UI" pitchFamily="34" charset="0"/>
              </a:rPr>
              <a:t>Draft a promotional email </a:t>
            </a:r>
            <a:r>
              <a:rPr kumimoji="0" lang="en-US" sz="1000" b="0" i="0" u="none" strike="noStrike" kern="1200" cap="none" spc="0" normalizeH="0" baseline="0" noProof="0">
                <a:ln w="3175">
                  <a:noFill/>
                </a:ln>
                <a:solidFill>
                  <a:prstClr val="black"/>
                </a:solidFill>
                <a:effectLst/>
                <a:uLnTx/>
                <a:uFillTx/>
                <a:latin typeface="Segoe UI"/>
                <a:ea typeface="+mn-ea"/>
                <a:cs typeface="Segoe UI" pitchFamily="34" charset="0"/>
              </a:rPr>
              <a:t>using the tagline “A better widget for all” and highlight the following product features listed below </a:t>
            </a:r>
          </a:p>
          <a:p>
            <a:pPr marL="171450" marR="0" lvl="0" indent="-114300" algn="l" defTabSz="932472"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900" b="0" i="0" u="none" strike="noStrike" kern="1200" cap="none" spc="0" normalizeH="0" baseline="0" noProof="0">
                <a:ln w="3175">
                  <a:noFill/>
                </a:ln>
                <a:solidFill>
                  <a:prstClr val="black"/>
                </a:solidFill>
                <a:effectLst/>
                <a:uLnTx/>
                <a:uFillTx/>
                <a:latin typeface="Segoe UI"/>
                <a:ea typeface="+mn-ea"/>
                <a:cs typeface="Segoe UI" pitchFamily="34" charset="0"/>
              </a:rPr>
              <a:t>Lasts a long time</a:t>
            </a:r>
          </a:p>
          <a:p>
            <a:pPr marL="171450" marR="0" lvl="0" indent="-114300" algn="l" defTabSz="932472"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900" b="0" i="0" u="none" strike="noStrike" kern="1200" cap="none" spc="0" normalizeH="0" baseline="0" noProof="0">
                <a:ln w="3175">
                  <a:noFill/>
                </a:ln>
                <a:solidFill>
                  <a:prstClr val="black"/>
                </a:solidFill>
                <a:effectLst/>
                <a:uLnTx/>
                <a:uFillTx/>
                <a:latin typeface="Segoe UI"/>
                <a:ea typeface="+mn-ea"/>
                <a:cs typeface="Segoe UI" pitchFamily="34" charset="0"/>
              </a:rPr>
              <a:t>Etc.</a:t>
            </a:r>
          </a:p>
        </p:txBody>
      </p:sp>
      <p:sp>
        <p:nvSpPr>
          <p:cNvPr id="69" name="TextBox 68">
            <a:extLst>
              <a:ext uri="{FF2B5EF4-FFF2-40B4-BE49-F238E27FC236}">
                <a16:creationId xmlns:a16="http://schemas.microsoft.com/office/drawing/2014/main" id="{02FF02BC-072A-7159-17C6-F69D1DB3CF28}"/>
              </a:ext>
            </a:extLst>
          </p:cNvPr>
          <p:cNvSpPr txBox="1"/>
          <p:nvPr/>
        </p:nvSpPr>
        <p:spPr>
          <a:xfrm>
            <a:off x="8229191" y="4440281"/>
            <a:ext cx="2982142" cy="215444"/>
          </a:xfrm>
          <a:prstGeom prst="rect">
            <a:avLst/>
          </a:prstGeom>
          <a:noFill/>
        </p:spPr>
        <p:txBody>
          <a:bodyPr wrap="square" lIns="0" tIns="0" rIns="0" bIns="0">
            <a:spAutoFit/>
          </a:bodyPr>
          <a:lstStyle>
            <a:defPPr>
              <a:defRPr lang="en-US"/>
            </a:defPPr>
            <a:lvl1pPr lvl="0" defTabSz="932472" fontAlgn="base">
              <a:spcBef>
                <a:spcPct val="0"/>
              </a:spcBef>
              <a:spcAft>
                <a:spcPct val="0"/>
              </a:spcAft>
              <a:defRPr sz="1600" b="1">
                <a:ea typeface="Segoe UI" pitchFamily="34" charset="0"/>
                <a:cs typeface="Segoe UI" pitchFamily="34" charset="0"/>
              </a:defRPr>
            </a:lvl1p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Segoe UI Semibold"/>
                <a:cs typeface="Segoe UI" pitchFamily="34" charset="0"/>
              </a:rPr>
              <a:t>Create social media posts</a:t>
            </a:r>
          </a:p>
        </p:txBody>
      </p:sp>
      <p:sp>
        <p:nvSpPr>
          <p:cNvPr id="70" name="Text Placeholder 2">
            <a:extLst>
              <a:ext uri="{FF2B5EF4-FFF2-40B4-BE49-F238E27FC236}">
                <a16:creationId xmlns:a16="http://schemas.microsoft.com/office/drawing/2014/main" id="{E72374D0-68CD-626F-BB82-9BD8F52146A5}"/>
              </a:ext>
            </a:extLst>
          </p:cNvPr>
          <p:cNvSpPr txBox="1">
            <a:spLocks/>
          </p:cNvSpPr>
          <p:nvPr/>
        </p:nvSpPr>
        <p:spPr>
          <a:xfrm>
            <a:off x="8229191" y="4690589"/>
            <a:ext cx="2982142" cy="161583"/>
          </a:xfrm>
          <a:prstGeom prst="rect">
            <a:avLst/>
          </a:prstGeom>
        </p:spPr>
        <p:txBody>
          <a:bodyPr vert="horz" wrap="square" lIns="0" tIns="0" rIns="0" bIns="0" rtlCol="0" anchor="t" anchorCtr="0">
            <a:spAutoFit/>
          </a:bodyPr>
          <a:lstStyle>
            <a:lvl1pPr marL="228600" marR="0" indent="-22860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85263">
                      <a:srgbClr val="D83B01"/>
                    </a:gs>
                    <a:gs pos="58000">
                      <a:srgbClr val="D83B01"/>
                    </a:gs>
                  </a:gsLst>
                  <a:lin ang="18600000" scaled="0"/>
                </a:gra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Pct val="90000"/>
              <a:buFont typeface="Wingdings" panose="05000000000000000000" pitchFamily="2" charset="2"/>
              <a:buNone/>
              <a:tabLst/>
              <a:defRPr/>
            </a:pPr>
            <a:r>
              <a:rPr kumimoji="0" lang="en-US" sz="1050" b="0" i="0" u="none" strike="noStrike" kern="1200" cap="none" spc="0" normalizeH="0" baseline="0" noProof="0">
                <a:ln w="3175">
                  <a:noFill/>
                </a:ln>
                <a:solidFill>
                  <a:prstClr val="black"/>
                </a:solidFill>
                <a:effectLst/>
                <a:uLnTx/>
                <a:uFillTx/>
                <a:latin typeface="Segoe UI"/>
                <a:ea typeface="+mn-ea"/>
                <a:cs typeface="Segoe UI" panose="020B0502040204020203" pitchFamily="34" charset="0"/>
              </a:rPr>
              <a:t>Start a new chat and prompt Copilot</a:t>
            </a:r>
          </a:p>
        </p:txBody>
      </p:sp>
      <p:grpSp>
        <p:nvGrpSpPr>
          <p:cNvPr id="50" name="Group 49" descr="Microsoft Copilot logo">
            <a:extLst>
              <a:ext uri="{FF2B5EF4-FFF2-40B4-BE49-F238E27FC236}">
                <a16:creationId xmlns:a16="http://schemas.microsoft.com/office/drawing/2014/main" id="{9B2844F6-0C8C-F323-0264-7B5BB9ADD39A}"/>
              </a:ext>
            </a:extLst>
          </p:cNvPr>
          <p:cNvGrpSpPr>
            <a:grpSpLocks/>
          </p:cNvGrpSpPr>
          <p:nvPr/>
        </p:nvGrpSpPr>
        <p:grpSpPr>
          <a:xfrm>
            <a:off x="11118807" y="4026755"/>
            <a:ext cx="534543" cy="534543"/>
            <a:chOff x="3610465" y="1434675"/>
            <a:chExt cx="534543" cy="534543"/>
          </a:xfrm>
        </p:grpSpPr>
        <p:sp>
          <p:nvSpPr>
            <p:cNvPr id="51" name="Rounded Rectangle 46">
              <a:extLst>
                <a:ext uri="{FF2B5EF4-FFF2-40B4-BE49-F238E27FC236}">
                  <a16:creationId xmlns:a16="http://schemas.microsoft.com/office/drawing/2014/main" id="{A782E50F-92E9-AF75-B9A1-D362D620A298}"/>
                </a:ext>
                <a:ext uri="{C183D7F6-B498-43B3-948B-1728B52AA6E4}">
                  <adec:decorative xmlns:adec="http://schemas.microsoft.com/office/drawing/2017/decorative" val="1"/>
                </a:ext>
              </a:extLst>
            </p:cNvPr>
            <p:cNvSpPr/>
            <p:nvPr/>
          </p:nvSpPr>
          <p:spPr bwMode="auto">
            <a:xfrm>
              <a:off x="3610465" y="1434675"/>
              <a:ext cx="534543" cy="534543"/>
            </a:xfrm>
            <a:prstGeom prst="roundRect">
              <a:avLst/>
            </a:prstGeom>
            <a:solidFill>
              <a:schemeClr val="bg1"/>
            </a:solidFill>
            <a:ln>
              <a:noFill/>
              <a:headEnd type="none" w="med" len="med"/>
              <a:tailEnd type="none" w="med" len="med"/>
            </a:ln>
            <a:effectLst>
              <a:outerShdw blurRad="127643" dist="635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pic>
          <p:nvPicPr>
            <p:cNvPr id="52" name="Picture 2" descr="Zip Co logo SVG free download, id: 101874 - Brandlogos.net">
              <a:hlinkClick r:id="rId14"/>
              <a:extLst>
                <a:ext uri="{FF2B5EF4-FFF2-40B4-BE49-F238E27FC236}">
                  <a16:creationId xmlns:a16="http://schemas.microsoft.com/office/drawing/2014/main" id="{E1411147-DF20-A8E6-5F14-6BE98F2641A3}"/>
                </a:ext>
              </a:extLst>
            </p:cNvPr>
            <p:cNvPicPr>
              <a:picLocks noChangeArrowheads="1"/>
            </p:cNvPicPr>
            <p:nvPr/>
          </p:nvPicPr>
          <p:blipFill>
            <a:blip r:embed="rId15" cstate="screen">
              <a:extLst>
                <a:ext uri="{28A0092B-C50C-407E-A947-70E740481C1C}">
                  <a14:useLocalDpi xmlns:a14="http://schemas.microsoft.com/office/drawing/2010/main"/>
                </a:ext>
              </a:extLst>
            </a:blip>
            <a:srcRect/>
            <a:stretch>
              <a:fillRect/>
            </a:stretch>
          </p:blipFill>
          <p:spPr bwMode="auto">
            <a:xfrm>
              <a:off x="3746020" y="1580474"/>
              <a:ext cx="282965" cy="257174"/>
            </a:xfrm>
            <a:prstGeom prst="rect">
              <a:avLst/>
            </a:prstGeom>
            <a:noFill/>
            <a:extLst>
              <a:ext uri="{909E8E84-426E-40DD-AFC4-6F175D3DCCD1}">
                <a14:hiddenFill xmlns:a14="http://schemas.microsoft.com/office/drawing/2010/main">
                  <a:solidFill>
                    <a:srgbClr val="FFFFFF"/>
                  </a:solidFill>
                </a14:hiddenFill>
              </a:ext>
            </a:extLst>
          </p:spPr>
        </p:pic>
      </p:grpSp>
      <p:sp>
        <p:nvSpPr>
          <p:cNvPr id="77" name="Rectangle: Rounded Corners 6">
            <a:extLst>
              <a:ext uri="{FF2B5EF4-FFF2-40B4-BE49-F238E27FC236}">
                <a16:creationId xmlns:a16="http://schemas.microsoft.com/office/drawing/2014/main" id="{C8FCB2FA-65CB-2091-A7AC-80D6C3E61921}"/>
              </a:ext>
              <a:ext uri="{C183D7F6-B498-43B3-948B-1728B52AA6E4}">
                <adec:decorative xmlns:adec="http://schemas.microsoft.com/office/drawing/2017/decorative" val="1"/>
              </a:ext>
            </a:extLst>
          </p:cNvPr>
          <p:cNvSpPr/>
          <p:nvPr/>
        </p:nvSpPr>
        <p:spPr bwMode="auto">
          <a:xfrm>
            <a:off x="8211503" y="5272287"/>
            <a:ext cx="3017520" cy="1005840"/>
          </a:xfrm>
          <a:prstGeom prst="roundRect">
            <a:avLst>
              <a:gd name="adj" fmla="val 8425"/>
            </a:avLst>
          </a:prstGeom>
          <a:solidFill>
            <a:schemeClr val="bg1"/>
          </a:solidFill>
          <a:ln w="25400">
            <a:gradFill>
              <a:gsLst>
                <a:gs pos="37000">
                  <a:srgbClr val="464FEB"/>
                </a:gs>
                <a:gs pos="69000">
                  <a:srgbClr val="47CFFA"/>
                </a:gs>
                <a:gs pos="91000">
                  <a:srgbClr val="B47CF8"/>
                </a:gs>
              </a:gsLst>
              <a:lin ang="3600000" scaled="0"/>
            </a:gradFill>
          </a:ln>
          <a:effectLst>
            <a:outerShdw blurRad="300618" dist="16429" dir="2700000" algn="tl" rotWithShape="0">
              <a:prstClr val="black">
                <a:alpha val="11839"/>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78" name="Title 1">
            <a:extLst>
              <a:ext uri="{FF2B5EF4-FFF2-40B4-BE49-F238E27FC236}">
                <a16:creationId xmlns:a16="http://schemas.microsoft.com/office/drawing/2014/main" id="{5E536F47-0CA6-C2DA-8842-DB77CC9EFB58}"/>
              </a:ext>
            </a:extLst>
          </p:cNvPr>
          <p:cNvSpPr txBox="1">
            <a:spLocks/>
          </p:cNvSpPr>
          <p:nvPr/>
        </p:nvSpPr>
        <p:spPr>
          <a:xfrm>
            <a:off x="8352613" y="5544375"/>
            <a:ext cx="2735299" cy="461665"/>
          </a:xfrm>
          <a:prstGeom prst="rect">
            <a:avLst/>
          </a:prstGeom>
        </p:spPr>
        <p:txBody>
          <a:bodyPr vert="horz" wrap="square" lIns="0" tIns="0" rIns="0" bIns="0" rtlCol="0" anchor="ctr">
            <a:spAutoFit/>
          </a:bodyPr>
          <a:lstStyle>
            <a:lvl1pPr algn="l" defTabSz="2402409" rtl="0" eaLnBrk="1" latinLnBrk="0" hangingPunct="1">
              <a:lnSpc>
                <a:spcPct val="100000"/>
              </a:lnSpc>
              <a:spcBef>
                <a:spcPct val="0"/>
              </a:spcBef>
              <a:buNone/>
              <a:defRPr lang="en-US" sz="9272" b="0" kern="1200" cap="none" spc="-129" baseline="0" dirty="0" smtClean="0">
                <a:ln w="3175">
                  <a:noFill/>
                </a:ln>
                <a:solidFill>
                  <a:schemeClr val="tx1"/>
                </a:solidFill>
                <a:effectLst/>
                <a:latin typeface="+mj-lt"/>
                <a:ea typeface="+mn-ea"/>
                <a:cs typeface="Segoe UI" pitchFamily="34" charset="0"/>
              </a:defRPr>
            </a:lvl1p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w="3175">
                  <a:noFill/>
                </a:ln>
                <a:gradFill>
                  <a:gsLst>
                    <a:gs pos="0">
                      <a:srgbClr val="1264B1"/>
                    </a:gs>
                    <a:gs pos="100000">
                      <a:srgbClr val="944DCF"/>
                    </a:gs>
                  </a:gsLst>
                  <a:lin ang="0" scaled="1"/>
                </a:gradFill>
                <a:effectLst/>
                <a:uLnTx/>
                <a:uFillTx/>
                <a:latin typeface="Segoe UI Semibold"/>
                <a:ea typeface="+mn-ea"/>
                <a:cs typeface="Segoe UI" pitchFamily="34" charset="0"/>
              </a:rPr>
              <a:t>Create a series </a:t>
            </a:r>
            <a:r>
              <a:rPr kumimoji="0" lang="en-US" sz="1000" b="0" i="0" u="none" strike="noStrike" kern="1200" cap="none" spc="0" normalizeH="0" baseline="0" noProof="0">
                <a:ln w="3175">
                  <a:noFill/>
                </a:ln>
                <a:solidFill>
                  <a:prstClr val="black"/>
                </a:solidFill>
                <a:effectLst/>
                <a:uLnTx/>
                <a:uFillTx/>
                <a:latin typeface="Segoe UI"/>
                <a:ea typeface="+mn-ea"/>
                <a:cs typeface="Segoe UI" pitchFamily="34" charset="0"/>
              </a:rPr>
              <a:t>of LinkedIn posts based on </a:t>
            </a:r>
            <a:r>
              <a:rPr kumimoji="0" lang="en-US" sz="1000" b="0" i="0" u="sng" strike="noStrike" kern="1200" cap="none" spc="0" normalizeH="0" baseline="0" noProof="0">
                <a:ln w="3175">
                  <a:noFill/>
                </a:ln>
                <a:solidFill>
                  <a:srgbClr val="0078D4"/>
                </a:solidFill>
                <a:effectLst/>
                <a:uLnTx/>
                <a:uFillTx/>
                <a:latin typeface="Segoe UI"/>
                <a:ea typeface="+mn-ea"/>
                <a:cs typeface="Segoe UI" pitchFamily="34" charset="0"/>
              </a:rPr>
              <a:t>Contoso Product Description </a:t>
            </a:r>
            <a:r>
              <a:rPr kumimoji="0" lang="en-US" sz="1000" b="0" i="0" u="none" strike="noStrike" kern="1200" cap="none" spc="0" normalizeH="0" baseline="0" noProof="0">
                <a:ln w="3175">
                  <a:noFill/>
                </a:ln>
                <a:solidFill>
                  <a:prstClr val="black"/>
                </a:solidFill>
                <a:effectLst/>
                <a:uLnTx/>
                <a:uFillTx/>
                <a:latin typeface="Segoe UI"/>
                <a:ea typeface="+mn-ea"/>
                <a:cs typeface="Segoe UI" pitchFamily="34" charset="0"/>
              </a:rPr>
              <a:t>and </a:t>
            </a:r>
            <a:r>
              <a:rPr kumimoji="0" lang="en-US" sz="1000" b="0" i="0" u="sng" strike="noStrike" kern="1200" cap="none" spc="0" normalizeH="0" baseline="0" noProof="0">
                <a:ln w="3175">
                  <a:noFill/>
                </a:ln>
                <a:solidFill>
                  <a:srgbClr val="0078D4"/>
                </a:solidFill>
                <a:effectLst/>
                <a:uLnTx/>
                <a:uFillTx/>
                <a:latin typeface="Segoe UI"/>
                <a:ea typeface="+mn-ea"/>
                <a:cs typeface="Segoe UI" pitchFamily="34" charset="0"/>
              </a:rPr>
              <a:t>Contoso Marketing Plan.</a:t>
            </a:r>
          </a:p>
        </p:txBody>
      </p:sp>
    </p:spTree>
    <p:extLst>
      <p:ext uri="{BB962C8B-B14F-4D97-AF65-F5344CB8AC3E}">
        <p14:creationId xmlns:p14="http://schemas.microsoft.com/office/powerpoint/2010/main" val="1481666049"/>
      </p:ext>
    </p:extLst>
  </p:cSld>
  <p:clrMapOvr>
    <a:masterClrMapping/>
  </p:clrMapOvr>
  <p:transition>
    <p:fade/>
  </p:transition>
</p:sld>
</file>

<file path=ppt/theme/theme1.xml><?xml version="1.0" encoding="utf-8"?>
<a:theme xmlns:a="http://schemas.openxmlformats.org/drawingml/2006/main" name="White Template">
  <a:themeElements>
    <a:clrScheme name="Copilot">
      <a:dk1>
        <a:sysClr val="windowText" lastClr="000000"/>
      </a:dk1>
      <a:lt1>
        <a:sysClr val="window" lastClr="FFFFFF"/>
      </a:lt1>
      <a:dk2>
        <a:srgbClr val="091F2C"/>
      </a:dk2>
      <a:lt2>
        <a:srgbClr val="F4F3F5"/>
      </a:lt2>
      <a:accent1>
        <a:srgbClr val="C5B4E3"/>
      </a:accent1>
      <a:accent2>
        <a:srgbClr val="8661C5"/>
      </a:accent2>
      <a:accent3>
        <a:srgbClr val="463668"/>
      </a:accent3>
      <a:accent4>
        <a:srgbClr val="0078D4"/>
      </a:accent4>
      <a:accent5>
        <a:srgbClr val="2A446F"/>
      </a:accent5>
      <a:accent6>
        <a:srgbClr val="C03BC4"/>
      </a:accent6>
      <a:hlink>
        <a:srgbClr val="FFA38B"/>
      </a:hlink>
      <a:folHlink>
        <a:srgbClr val="FFE399"/>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brand_template_blue_accessible.pptx" id="{F774D412-23CA-4DC2-A47D-10DB1AEE7EFE}" vid="{952AAC9D-4DB4-450B-87D3-2D1B406135C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4670229AAF66624F84785AE58E3A07CA" ma:contentTypeVersion="10" ma:contentTypeDescription="Create a new document." ma:contentTypeScope="" ma:versionID="9ce1b7fe4e0b7c4b190e650bf785d54c">
  <xsd:schema xmlns:xsd="http://www.w3.org/2001/XMLSchema" xmlns:xs="http://www.w3.org/2001/XMLSchema" xmlns:p="http://schemas.microsoft.com/office/2006/metadata/properties" xmlns:ns1="http://schemas.microsoft.com/sharepoint/v3" xmlns:ns2="d817503c-1c6c-4a13-9faf-f0fb72f59864" targetNamespace="http://schemas.microsoft.com/office/2006/metadata/properties" ma:root="true" ma:fieldsID="4252633be3abedb0dac36f5af4b3710d" ns1:_="" ns2:_="">
    <xsd:import namespace="http://schemas.microsoft.com/sharepoint/v3"/>
    <xsd:import namespace="d817503c-1c6c-4a13-9faf-f0fb72f59864"/>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1:_ip_UnifiedCompliancePolicyProperties" minOccurs="0"/>
                <xsd:element ref="ns1:_ip_UnifiedCompliancePolicyUIAction" minOccurs="0"/>
                <xsd:element ref="ns2:MediaServiceDateTaken" minOccurs="0"/>
                <xsd:element ref="ns2:MediaServiceGenerationTime" minOccurs="0"/>
                <xsd:element ref="ns2:MediaServiceEventHashCode"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2" nillable="true" ma:displayName="Unified Compliance Policy Properties" ma:hidden="true" ma:internalName="_ip_UnifiedCompliancePolicyProperties">
      <xsd:simpleType>
        <xsd:restriction base="dms:Note"/>
      </xsd:simpleType>
    </xsd:element>
    <xsd:element name="_ip_UnifiedCompliancePolicyUIAction" ma:index="13"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817503c-1c6c-4a13-9faf-f0fb72f5986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ServiceDateTaken" ma:index="14" nillable="true" ma:displayName="MediaServiceDateTaken" ma:hidden="true" ma:indexed="true" ma:internalName="MediaServiceDateTaken"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Props1.xml><?xml version="1.0" encoding="utf-8"?>
<ds:datastoreItem xmlns:ds="http://schemas.openxmlformats.org/officeDocument/2006/customXml" ds:itemID="{CB62E65C-F1CB-4D97-B207-A5D6DAB8490C}">
  <ds:schemaRefs>
    <ds:schemaRef ds:uri="http://schemas.microsoft.com/sharepoint/v3/contenttype/forms"/>
  </ds:schemaRefs>
</ds:datastoreItem>
</file>

<file path=customXml/itemProps2.xml><?xml version="1.0" encoding="utf-8"?>
<ds:datastoreItem xmlns:ds="http://schemas.openxmlformats.org/officeDocument/2006/customXml" ds:itemID="{0A722F43-6DBF-4CDB-BE3B-96FD9AC98DEE}"/>
</file>

<file path=customXml/itemProps3.xml><?xml version="1.0" encoding="utf-8"?>
<ds:datastoreItem xmlns:ds="http://schemas.openxmlformats.org/officeDocument/2006/customXml" ds:itemID="{6D6EE6EC-1F1E-497D-A1F2-03220E5E00AC}">
  <ds:schemaRefs>
    <ds:schemaRef ds:uri="http://schemas.microsoft.com/office/2006/metadata/properties"/>
    <ds:schemaRef ds:uri="http://schemas.microsoft.com/office/infopath/2007/PartnerControls"/>
    <ds:schemaRef ds:uri="http://schemas.microsoft.com/sharepoint/v3"/>
    <ds:schemaRef ds:uri="720b646e-850d-4703-9ec7-0b78178084db"/>
    <ds:schemaRef ds:uri="230e9df3-be65-4c73-a93b-d1236ebd677e"/>
  </ds:schemaRefs>
</ds:datastoreItem>
</file>

<file path=docMetadata/LabelInfo.xml><?xml version="1.0" encoding="utf-8"?>
<clbl:labelList xmlns:clbl="http://schemas.microsoft.com/office/2020/mipLabelMetadata">
  <clbl:label id="{f42aa342-8706-4288-bd11-ebb85995028c}" enabled="1" method="Privilege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otalTime>0</TotalTime>
  <Words>1895</Words>
  <Application>Microsoft Office PowerPoint</Application>
  <PresentationFormat>Widescreen</PresentationFormat>
  <Paragraphs>192</Paragraphs>
  <Slides>12</Slides>
  <Notes>10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12</vt:i4>
      </vt:variant>
    </vt:vector>
  </HeadingPairs>
  <TitlesOfParts>
    <vt:vector size="20" baseType="lpstr">
      <vt:lpstr>Aptos</vt:lpstr>
      <vt:lpstr>Arial</vt:lpstr>
      <vt:lpstr>Calibri</vt:lpstr>
      <vt:lpstr>Segoe UI</vt:lpstr>
      <vt:lpstr>Segoe UI Semibold</vt:lpstr>
      <vt:lpstr>Symbol</vt:lpstr>
      <vt:lpstr>Wingdings</vt:lpstr>
      <vt:lpstr>White Template</vt:lpstr>
      <vt:lpstr>Copilot for Microsoft 365  Quick Start Guide  Role-based prompts</vt:lpstr>
      <vt:lpstr>Get started with Copilot for Microsoft 365</vt:lpstr>
      <vt:lpstr>The art and science of prompts</vt:lpstr>
      <vt:lpstr>Click on the use case you’d like to review</vt:lpstr>
      <vt:lpstr>Executives:  Prepare for a company-wide address </vt:lpstr>
      <vt:lpstr>Human resources:  Microsoft 365 Copilot augmented hiring workflow </vt:lpstr>
      <vt:lpstr>Operations:  Solve a production issue with Microsoft 365 Copilot </vt:lpstr>
      <vt:lpstr>Sales: Deliver better sales presentations with an AI assistant </vt:lpstr>
      <vt:lpstr>Marketing: Create a marketing pitch in record time </vt:lpstr>
      <vt:lpstr>Finance: Complete an acquisition with Microsoft 365 Copilot </vt:lpstr>
      <vt:lpstr>IT: Deploying a critical update with Microsoft 365 Copilot </vt:lpstr>
      <vt:lpstr>Resources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revision>1</cp:revision>
  <dcterms:created xsi:type="dcterms:W3CDTF">2023-12-18T19:01:57Z</dcterms:created>
  <dcterms:modified xsi:type="dcterms:W3CDTF">2024-01-02T19:45:28Z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0x0101004570CF0824DBAA429DF734489BCD6E1D</vt:lpwstr>
  </property>
  <property fmtid="{D5CDD505-2E9C-101B-9397-08002B2CF9AE}" pid="3" name="MediaServiceImageTags">
    <vt:lpwstr/>
  </property>
</Properties>
</file>